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13716000"/>
  <p:notesSz cx="6858000" cy="9144000"/>
  <p:embeddedFontLst>
    <p:embeddedFont>
      <p:font typeface="Raleway"/>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432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in Ho Ju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4058C1-FBB9-4E3D-AD23-890239CF2E4B}">
  <a:tblStyle styleId="{114058C1-FBB9-4E3D-AD23-890239CF2E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43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aleway-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aleway-italic.fntdata"/><Relationship Id="rId21" Type="http://schemas.openxmlformats.org/officeDocument/2006/relationships/slide" Target="slides/slide14.xml"/><Relationship Id="rId65" Type="http://schemas.openxmlformats.org/officeDocument/2006/relationships/font" Target="fonts/Raleway-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Raleway-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8T01:32:21.627">
    <p:pos x="6000" y="0"/>
    <p:text>@szhou362@uw.edu @juiwei@uw.edu 
What do you guys think about this intro slide about extreme value analysis? feel free to alter as needed.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upubs.onlinelibrary.wiley.com/doi/full/10.1002/2017JA024412#jgra53849-fig-0001" TargetMode="External"/><Relationship Id="rId3" Type="http://schemas.openxmlformats.org/officeDocument/2006/relationships/hyperlink" Target="https://agupubs.onlinelibrary.wiley.com/doi/full/10.1002/2017JA024412#jgra53849-fig-0001"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gupubs.onlinelibrary.wiley.com/doi/full/10.1002/2017JA024412#jgra53849-fig-0004" TargetMode="External"/><Relationship Id="rId3" Type="http://schemas.openxmlformats.org/officeDocument/2006/relationships/hyperlink" Target="https://agupubs.onlinelibrary.wiley.com/doi/full/10.1002/2017JA024412#jgra53849-fig-0005" TargetMode="External"/><Relationship Id="rId4" Type="http://schemas.openxmlformats.org/officeDocument/2006/relationships/hyperlink" Target="https://agupubs.onlinelibrary.wiley.com/doi/full/10.1002/2017JA024412#jgra53849-fig-000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a45b403b9_0_23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a45b403b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visualization of the 1-100 years GIC return level by using GEV, in this pages we use three different condition for the estimation. The blue line symbolizes the general GIC values, we have a 50.56 amp return value. We assume </a:t>
            </a:r>
            <a:r>
              <a:rPr lang="en"/>
              <a:t>that</a:t>
            </a:r>
            <a:r>
              <a:rPr lang="en"/>
              <a:t> the reason why it is low is because there are too many low values in the dataset, that’s why we set a threshold </a:t>
            </a:r>
            <a:r>
              <a:rPr lang="en"/>
              <a:t>exceedance</a:t>
            </a:r>
            <a:r>
              <a:rPr lang="en"/>
              <a:t> as the redline. We set a threshold value as 15 amp to filter out all the non-extreme values. And the result is 700 amp. Which is more reasonable. As for the green line, we extracted only 1 data from each GIC event, and the result is extremely high,  I think it was because the number of data is too small, only 16 of them from in total.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a45b403b9_0_35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a45b403b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visualization of the threshold exeedence for the GEV model, as you can see in the graph the trend of GIC return value is going upward as the threshold going higher. What we try to look into is that there are abnormal surge when the threshold is over 26 amp, we are still under processing of find out the reasons that cause that.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0ba165eec_1_4: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0ba165ee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The DQQ procedure is summarized in Figure </a:t>
            </a:r>
            <a:r>
              <a:rPr lang="en" sz="1200" u="sng">
                <a:solidFill>
                  <a:schemeClr val="hlink"/>
                </a:solidFill>
                <a:highlight>
                  <a:srgbClr val="FFFFFF"/>
                </a:highlight>
                <a:hlinkClick r:id="rId2"/>
              </a:rPr>
              <a:t>1</a:t>
            </a:r>
            <a:r>
              <a:rPr lang="en" sz="1200">
                <a:solidFill>
                  <a:schemeClr val="dk1"/>
                </a:solidFill>
                <a:highlight>
                  <a:srgbClr val="FFFFFF"/>
                </a:highlight>
              </a:rPr>
              <a:t>. Consider two samples of variable </a:t>
            </a:r>
            <a:r>
              <a:rPr i="1" lang="en" sz="1200">
                <a:solidFill>
                  <a:schemeClr val="dk1"/>
                </a:solidFill>
                <a:highlight>
                  <a:srgbClr val="FFFFFF"/>
                </a:highlight>
              </a:rPr>
              <a:t>X</a:t>
            </a:r>
            <a:r>
              <a:rPr lang="en" sz="1200">
                <a:solidFill>
                  <a:schemeClr val="dk1"/>
                </a:solidFill>
                <a:highlight>
                  <a:srgbClr val="FFFFFF"/>
                </a:highlight>
              </a:rPr>
              <a:t>, denoted by time series </a:t>
            </a:r>
            <a:r>
              <a:rPr i="1" lang="en" sz="1200">
                <a:solidFill>
                  <a:schemeClr val="dk1"/>
                </a:solidFill>
                <a:highlight>
                  <a:srgbClr val="FFFFFF"/>
                </a:highlight>
              </a:rPr>
              <a:t>x</a:t>
            </a:r>
            <a:r>
              <a:rPr lang="en" sz="900">
                <a:solidFill>
                  <a:schemeClr val="dk1"/>
                </a:solidFill>
                <a:highlight>
                  <a:srgbClr val="FFFFFF"/>
                </a:highlight>
              </a:rPr>
              <a:t>1</a:t>
            </a:r>
            <a:r>
              <a:rPr lang="en" sz="1200">
                <a:solidFill>
                  <a:schemeClr val="dk1"/>
                </a:solidFill>
                <a:highlight>
                  <a:srgbClr val="FFFFFF"/>
                </a:highlight>
              </a:rPr>
              <a:t> sampled during a period centered on </a:t>
            </a:r>
            <a:r>
              <a:rPr i="1" lang="en" sz="1200">
                <a:solidFill>
                  <a:schemeClr val="dk1"/>
                </a:solidFill>
                <a:highlight>
                  <a:srgbClr val="FFFFFF"/>
                </a:highlight>
              </a:rPr>
              <a:t>t</a:t>
            </a:r>
            <a:r>
              <a:rPr lang="en" sz="900">
                <a:solidFill>
                  <a:schemeClr val="dk1"/>
                </a:solidFill>
                <a:highlight>
                  <a:srgbClr val="FFFFFF"/>
                </a:highlight>
              </a:rPr>
              <a:t>1</a:t>
            </a:r>
            <a:r>
              <a:rPr lang="en" sz="1200">
                <a:solidFill>
                  <a:schemeClr val="dk1"/>
                </a:solidFill>
                <a:highlight>
                  <a:srgbClr val="FFFFFF"/>
                </a:highlight>
              </a:rPr>
              <a:t> and series </a:t>
            </a:r>
            <a:r>
              <a:rPr i="1" lang="en" sz="1200">
                <a:solidFill>
                  <a:schemeClr val="dk1"/>
                </a:solidFill>
                <a:highlight>
                  <a:srgbClr val="FFFFFF"/>
                </a:highlight>
              </a:rPr>
              <a:t>x</a:t>
            </a:r>
            <a:r>
              <a:rPr lang="en" sz="900">
                <a:solidFill>
                  <a:schemeClr val="dk1"/>
                </a:solidFill>
                <a:highlight>
                  <a:srgbClr val="FFFFFF"/>
                </a:highlight>
              </a:rPr>
              <a:t>2</a:t>
            </a:r>
            <a:r>
              <a:rPr lang="en" sz="1200">
                <a:solidFill>
                  <a:schemeClr val="dk1"/>
                </a:solidFill>
                <a:highlight>
                  <a:srgbClr val="FFFFFF"/>
                </a:highlight>
              </a:rPr>
              <a:t> sampled during a period centered on a later time </a:t>
            </a:r>
            <a:r>
              <a:rPr i="1" lang="en" sz="1200">
                <a:solidFill>
                  <a:schemeClr val="dk1"/>
                </a:solidFill>
                <a:highlight>
                  <a:srgbClr val="FFFFFF"/>
                </a:highlight>
              </a:rPr>
              <a:t>t</a:t>
            </a:r>
            <a:r>
              <a:rPr lang="en" sz="900">
                <a:solidFill>
                  <a:schemeClr val="dk1"/>
                </a:solidFill>
                <a:highlight>
                  <a:srgbClr val="FFFFFF"/>
                </a:highlight>
              </a:rPr>
              <a:t>2</a:t>
            </a:r>
            <a:r>
              <a:rPr lang="en" sz="1200">
                <a:solidFill>
                  <a:schemeClr val="dk1"/>
                </a:solidFill>
                <a:highlight>
                  <a:srgbClr val="FFFFFF"/>
                </a:highlight>
              </a:rPr>
              <a:t>. The cumulative distribution function (CDF) gives the probability of observing a value of </a:t>
            </a:r>
            <a:r>
              <a:rPr i="1" lang="en" sz="1200">
                <a:solidFill>
                  <a:schemeClr val="dk1"/>
                </a:solidFill>
                <a:highlight>
                  <a:srgbClr val="FFFFFF"/>
                </a:highlight>
              </a:rPr>
              <a:t>X</a:t>
            </a:r>
            <a:r>
              <a:rPr lang="en" sz="1200">
                <a:solidFill>
                  <a:schemeClr val="dk1"/>
                </a:solidFill>
                <a:highlight>
                  <a:srgbClr val="FFFFFF"/>
                </a:highlight>
              </a:rPr>
              <a:t> less than or equal to </a:t>
            </a:r>
            <a:r>
              <a:rPr i="1" lang="en" sz="1200">
                <a:solidFill>
                  <a:schemeClr val="dk1"/>
                </a:solidFill>
                <a:highlight>
                  <a:srgbClr val="FFFFFF"/>
                </a:highlight>
              </a:rPr>
              <a:t>x</a:t>
            </a:r>
            <a:r>
              <a:rPr lang="en" sz="1200">
                <a:solidFill>
                  <a:schemeClr val="dk1"/>
                </a:solidFill>
                <a:highlight>
                  <a:srgbClr val="FFFFFF"/>
                </a:highlight>
              </a:rPr>
              <a:t>, as a function of </a:t>
            </a:r>
            <a:r>
              <a:rPr i="1" lang="en" sz="1200">
                <a:solidFill>
                  <a:schemeClr val="dk1"/>
                </a:solidFill>
                <a:highlight>
                  <a:srgbClr val="FFFFFF"/>
                </a:highlight>
              </a:rPr>
              <a:t>x</a:t>
            </a:r>
            <a:r>
              <a:rPr lang="en" sz="1200">
                <a:solidFill>
                  <a:schemeClr val="dk1"/>
                </a:solidFill>
                <a:highlight>
                  <a:srgbClr val="FFFFFF"/>
                </a:highlight>
              </a:rPr>
              <a:t> (Figure </a:t>
            </a:r>
            <a:r>
              <a:rPr lang="en" sz="1200" u="sng">
                <a:solidFill>
                  <a:schemeClr val="hlink"/>
                </a:solidFill>
                <a:highlight>
                  <a:srgbClr val="FFFFFF"/>
                </a:highlight>
                <a:hlinkClick r:id="rId3"/>
              </a:rPr>
              <a:t>1</a:t>
            </a:r>
            <a:r>
              <a:rPr lang="en" sz="1200">
                <a:solidFill>
                  <a:schemeClr val="dk1"/>
                </a:solidFill>
                <a:highlight>
                  <a:srgbClr val="FFFFFF"/>
                </a:highlight>
              </a:rPr>
              <a:t>a). It can be determined empirically by ordering the sampled data in increasing size and then plotting the data value against its position in the series normalized by the total number of observation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f17b7b809_0_3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f17b7b8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0ba165eec_1_13: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0ba165ee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0ba165eec_1_2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0ba165ee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0ba165eec_1_31: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0ba165ee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0ba165eec_1_5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0ba165ee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approximate linearity of each segment indicates that the functional form of the distribution is unchanged throughout these two cycles, while the displacement of each segment from the y = x line signifies a solar cycle dependence in the moments of each component of the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DQQ plots for Bx in Figure 4 exhibit a similar departure from the y = x line at |Bx|=8 nT.  in Figures 5ci and 5cii the grey region highlights values −8 nT&lt;Bx&lt;8 nT, wherein both traces again lie on top of each other, and here also along the y = x line. The core component in the distribution of Bx therefore shows little sensitivity to the detailed differences across two solar cycles. At values outside of the |Bx|&lt;8 nT region, the DQQ traces deviate from each other and the y = x line, showing the distinct time dynamics of the tail component that is sensitive to changes both within a solar cycle and between cycles 23 and 24.   When plotted on linear axes, the DQQ plot naturally highlights the behavior of the extremal tail of the distribution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f17b7b809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f17b7b8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0ba165eec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0ba165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the approximate linearity of each segment indicates that the functional form of the distribution is unchanged throughout these two cycles, while the displacement of each segment from the </a:t>
            </a:r>
            <a:r>
              <a:rPr i="1" lang="en" sz="1200">
                <a:solidFill>
                  <a:schemeClr val="dk1"/>
                </a:solidFill>
                <a:highlight>
                  <a:srgbClr val="FFFFFF"/>
                </a:highlight>
              </a:rPr>
              <a:t>y</a:t>
            </a:r>
            <a:r>
              <a:rPr lang="en" sz="1200">
                <a:solidFill>
                  <a:schemeClr val="dk1"/>
                </a:solidFill>
                <a:highlight>
                  <a:srgbClr val="FFFFFF"/>
                </a:highlight>
              </a:rPr>
              <a:t> = </a:t>
            </a:r>
            <a:r>
              <a:rPr i="1" lang="en" sz="1200">
                <a:solidFill>
                  <a:schemeClr val="dk1"/>
                </a:solidFill>
                <a:highlight>
                  <a:srgbClr val="FFFFFF"/>
                </a:highlight>
              </a:rPr>
              <a:t>x</a:t>
            </a:r>
            <a:r>
              <a:rPr lang="en" sz="1200">
                <a:solidFill>
                  <a:schemeClr val="dk1"/>
                </a:solidFill>
                <a:highlight>
                  <a:srgbClr val="FFFFFF"/>
                </a:highlight>
              </a:rPr>
              <a:t> line signifies a solar cycle dependence in the moments of each component of the distribution.</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The DQQ plots for </a:t>
            </a:r>
            <a:r>
              <a:rPr i="1" lang="en" sz="1200">
                <a:solidFill>
                  <a:schemeClr val="dk1"/>
                </a:solidFill>
                <a:highlight>
                  <a:srgbClr val="FFFFFF"/>
                </a:highlight>
              </a:rPr>
              <a:t>B</a:t>
            </a:r>
            <a:r>
              <a:rPr i="1" lang="en" sz="900">
                <a:solidFill>
                  <a:schemeClr val="dk1"/>
                </a:solidFill>
                <a:highlight>
                  <a:srgbClr val="FFFFFF"/>
                </a:highlight>
              </a:rPr>
              <a:t>x</a:t>
            </a:r>
            <a:r>
              <a:rPr lang="en" sz="1200">
                <a:solidFill>
                  <a:schemeClr val="dk1"/>
                </a:solidFill>
                <a:highlight>
                  <a:srgbClr val="FFFFFF"/>
                </a:highlight>
              </a:rPr>
              <a:t> in Figure </a:t>
            </a:r>
            <a:r>
              <a:rPr lang="en" sz="1200" u="sng">
                <a:solidFill>
                  <a:schemeClr val="hlink"/>
                </a:solidFill>
                <a:highlight>
                  <a:srgbClr val="FFFFFF"/>
                </a:highlight>
                <a:hlinkClick r:id="rId2"/>
              </a:rPr>
              <a:t>4</a:t>
            </a:r>
            <a:r>
              <a:rPr lang="en" sz="1200">
                <a:solidFill>
                  <a:schemeClr val="dk1"/>
                </a:solidFill>
                <a:highlight>
                  <a:srgbClr val="FFFFFF"/>
                </a:highlight>
              </a:rPr>
              <a:t> exhibit a similar departure from the </a:t>
            </a:r>
            <a:r>
              <a:rPr i="1" lang="en" sz="1200">
                <a:solidFill>
                  <a:schemeClr val="dk1"/>
                </a:solidFill>
                <a:highlight>
                  <a:srgbClr val="FFFFFF"/>
                </a:highlight>
              </a:rPr>
              <a:t>y</a:t>
            </a:r>
            <a:r>
              <a:rPr lang="en" sz="1200">
                <a:solidFill>
                  <a:schemeClr val="dk1"/>
                </a:solidFill>
                <a:highlight>
                  <a:srgbClr val="FFFFFF"/>
                </a:highlight>
              </a:rPr>
              <a:t> = </a:t>
            </a:r>
            <a:r>
              <a:rPr i="1" lang="en" sz="1200">
                <a:solidFill>
                  <a:schemeClr val="dk1"/>
                </a:solidFill>
                <a:highlight>
                  <a:srgbClr val="FFFFFF"/>
                </a:highlight>
              </a:rPr>
              <a:t>x</a:t>
            </a:r>
            <a:r>
              <a:rPr lang="en" sz="1200">
                <a:solidFill>
                  <a:schemeClr val="dk1"/>
                </a:solidFill>
                <a:highlight>
                  <a:srgbClr val="FFFFFF"/>
                </a:highlight>
              </a:rPr>
              <a:t> line at |</a:t>
            </a:r>
            <a:r>
              <a:rPr i="1" lang="en" sz="1200">
                <a:solidFill>
                  <a:schemeClr val="dk1"/>
                </a:solidFill>
                <a:highlight>
                  <a:srgbClr val="FFFFFF"/>
                </a:highlight>
              </a:rPr>
              <a:t>B</a:t>
            </a:r>
            <a:r>
              <a:rPr i="1" lang="en" sz="900">
                <a:solidFill>
                  <a:schemeClr val="dk1"/>
                </a:solidFill>
                <a:highlight>
                  <a:srgbClr val="FFFFFF"/>
                </a:highlight>
              </a:rPr>
              <a:t>x</a:t>
            </a:r>
            <a:r>
              <a:rPr lang="en" sz="1200">
                <a:solidFill>
                  <a:schemeClr val="dk1"/>
                </a:solidFill>
                <a:highlight>
                  <a:srgbClr val="FFFFFF"/>
                </a:highlight>
              </a:rPr>
              <a:t>|=8 nT.  in Figures </a:t>
            </a:r>
            <a:r>
              <a:rPr lang="en" sz="1200" u="sng">
                <a:solidFill>
                  <a:schemeClr val="hlink"/>
                </a:solidFill>
                <a:highlight>
                  <a:srgbClr val="FFFFFF"/>
                </a:highlight>
                <a:hlinkClick r:id="rId3"/>
              </a:rPr>
              <a:t>5</a:t>
            </a:r>
            <a:r>
              <a:rPr lang="en" sz="1200">
                <a:solidFill>
                  <a:schemeClr val="dk1"/>
                </a:solidFill>
                <a:highlight>
                  <a:srgbClr val="FFFFFF"/>
                </a:highlight>
              </a:rPr>
              <a:t>ci and </a:t>
            </a:r>
            <a:r>
              <a:rPr lang="en" sz="1200" u="sng">
                <a:solidFill>
                  <a:schemeClr val="hlink"/>
                </a:solidFill>
                <a:highlight>
                  <a:srgbClr val="FFFFFF"/>
                </a:highlight>
                <a:hlinkClick r:id="rId4"/>
              </a:rPr>
              <a:t>5</a:t>
            </a:r>
            <a:r>
              <a:rPr lang="en" sz="1200">
                <a:solidFill>
                  <a:schemeClr val="dk1"/>
                </a:solidFill>
                <a:highlight>
                  <a:srgbClr val="FFFFFF"/>
                </a:highlight>
              </a:rPr>
              <a:t>cii the grey region highlights values −8 nT&lt;</a:t>
            </a:r>
            <a:r>
              <a:rPr i="1" lang="en" sz="1200">
                <a:solidFill>
                  <a:schemeClr val="dk1"/>
                </a:solidFill>
                <a:highlight>
                  <a:srgbClr val="FFFFFF"/>
                </a:highlight>
              </a:rPr>
              <a:t>B</a:t>
            </a:r>
            <a:r>
              <a:rPr i="1" lang="en" sz="900">
                <a:solidFill>
                  <a:schemeClr val="dk1"/>
                </a:solidFill>
                <a:highlight>
                  <a:srgbClr val="FFFFFF"/>
                </a:highlight>
              </a:rPr>
              <a:t>x</a:t>
            </a:r>
            <a:r>
              <a:rPr lang="en" sz="1200">
                <a:solidFill>
                  <a:schemeClr val="dk1"/>
                </a:solidFill>
                <a:highlight>
                  <a:srgbClr val="FFFFFF"/>
                </a:highlight>
              </a:rPr>
              <a:t>&lt;8 nT, wherein both traces again lie on top of each other, and here also along the </a:t>
            </a:r>
            <a:r>
              <a:rPr i="1" lang="en" sz="1200">
                <a:solidFill>
                  <a:schemeClr val="dk1"/>
                </a:solidFill>
                <a:highlight>
                  <a:srgbClr val="FFFFFF"/>
                </a:highlight>
              </a:rPr>
              <a:t>y</a:t>
            </a:r>
            <a:r>
              <a:rPr lang="en" sz="1200">
                <a:solidFill>
                  <a:schemeClr val="dk1"/>
                </a:solidFill>
                <a:highlight>
                  <a:srgbClr val="FFFFFF"/>
                </a:highlight>
              </a:rPr>
              <a:t> = </a:t>
            </a:r>
            <a:r>
              <a:rPr i="1" lang="en" sz="1200">
                <a:solidFill>
                  <a:schemeClr val="dk1"/>
                </a:solidFill>
                <a:highlight>
                  <a:srgbClr val="FFFFFF"/>
                </a:highlight>
              </a:rPr>
              <a:t>x</a:t>
            </a:r>
            <a:r>
              <a:rPr lang="en" sz="1200">
                <a:solidFill>
                  <a:schemeClr val="dk1"/>
                </a:solidFill>
                <a:highlight>
                  <a:srgbClr val="FFFFFF"/>
                </a:highlight>
              </a:rPr>
              <a:t> line. The core component in the distribution of </a:t>
            </a:r>
            <a:r>
              <a:rPr i="1" lang="en" sz="1200">
                <a:solidFill>
                  <a:schemeClr val="dk1"/>
                </a:solidFill>
                <a:highlight>
                  <a:srgbClr val="FFFFFF"/>
                </a:highlight>
              </a:rPr>
              <a:t>B</a:t>
            </a:r>
            <a:r>
              <a:rPr i="1" lang="en" sz="900">
                <a:solidFill>
                  <a:schemeClr val="dk1"/>
                </a:solidFill>
                <a:highlight>
                  <a:srgbClr val="FFFFFF"/>
                </a:highlight>
              </a:rPr>
              <a:t>x</a:t>
            </a:r>
            <a:r>
              <a:rPr lang="en" sz="1200">
                <a:solidFill>
                  <a:schemeClr val="dk1"/>
                </a:solidFill>
                <a:highlight>
                  <a:srgbClr val="FFFFFF"/>
                </a:highlight>
              </a:rPr>
              <a:t> therefore shows little sensitivity to the detailed differences across two solar cycles. At values outside of the |</a:t>
            </a:r>
            <a:r>
              <a:rPr i="1" lang="en" sz="1200">
                <a:solidFill>
                  <a:schemeClr val="dk1"/>
                </a:solidFill>
                <a:highlight>
                  <a:srgbClr val="FFFFFF"/>
                </a:highlight>
              </a:rPr>
              <a:t>B</a:t>
            </a:r>
            <a:r>
              <a:rPr i="1" lang="en" sz="900">
                <a:solidFill>
                  <a:schemeClr val="dk1"/>
                </a:solidFill>
                <a:highlight>
                  <a:srgbClr val="FFFFFF"/>
                </a:highlight>
              </a:rPr>
              <a:t>x</a:t>
            </a:r>
            <a:r>
              <a:rPr lang="en" sz="1200">
                <a:solidFill>
                  <a:schemeClr val="dk1"/>
                </a:solidFill>
                <a:highlight>
                  <a:srgbClr val="FFFFFF"/>
                </a:highlight>
              </a:rPr>
              <a:t>|&lt;8 nT region, the DQQ traces deviate from each other and the </a:t>
            </a:r>
            <a:r>
              <a:rPr i="1" lang="en" sz="1200">
                <a:solidFill>
                  <a:schemeClr val="dk1"/>
                </a:solidFill>
                <a:highlight>
                  <a:srgbClr val="FFFFFF"/>
                </a:highlight>
              </a:rPr>
              <a:t>y</a:t>
            </a:r>
            <a:r>
              <a:rPr lang="en" sz="1200">
                <a:solidFill>
                  <a:schemeClr val="dk1"/>
                </a:solidFill>
                <a:highlight>
                  <a:srgbClr val="FFFFFF"/>
                </a:highlight>
              </a:rPr>
              <a:t> = </a:t>
            </a:r>
            <a:r>
              <a:rPr i="1" lang="en" sz="1200">
                <a:solidFill>
                  <a:schemeClr val="dk1"/>
                </a:solidFill>
                <a:highlight>
                  <a:srgbClr val="FFFFFF"/>
                </a:highlight>
              </a:rPr>
              <a:t>x</a:t>
            </a:r>
            <a:r>
              <a:rPr lang="en" sz="1200">
                <a:solidFill>
                  <a:schemeClr val="dk1"/>
                </a:solidFill>
                <a:highlight>
                  <a:srgbClr val="FFFFFF"/>
                </a:highlight>
              </a:rPr>
              <a:t> line, showing the distinct time dynamics of the tail component that is sensitive to changes both within a solar cycle and between cycles 23 and 24.   When plotted on linear axes, the DQQ plot naturally highlights the behavior of the extremal tail of the distribution</a:t>
            </a:r>
            <a:endParaRPr sz="1200">
              <a:solidFill>
                <a:schemeClr val="dk1"/>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16ebecc6a_2_1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16ebecc6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1cb412979_0_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1cb4129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0b5dcef78_0_1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0b5dcef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16ebecc6a_0_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16ebecc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9fcc973a8_0_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9fcc973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9fcc973a8_0_2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9fcc973a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9fcc973a8_0_4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9fcc973a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9fcc973a8_0_5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9fcc973a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fb0a3e439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fb0a3e4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16ebecc6a_0_2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16ebecc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16ebecc6a_0_3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16ebecc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1b90dbb03_0_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1b90dbb0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GICs can create great damage into our critical electrical infrastructure, causing power outages that can last for hours and millions of dollars in damage.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d9d0f73b49_0_8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d9d0f73b4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9d0f73b49_0_6: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d9d0f73b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9d0f73b49_0_1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9d0f73b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9d0f73b49_0_1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9d0f73b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9d0f73b49_0_4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9d0f73b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9d0f73b49_0_4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d9d0f73b4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9d0f73b49_0_54: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9d0f73b4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9d0f73b49_0_6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9d0f73b4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1cb412979_0_19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b1cb41297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1817744e1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1817744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fbaf1580d_1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fbaf158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1817744e1_0_74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1817744e1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1817744e1_0_758: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c1817744e1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70b7f5e4b5_1_36: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70b7f5e4b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da731c7b01_1_1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da731c7b0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da731c7b01_1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da731c7b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da731c7b01_1_6: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da731c7b0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70b7f5e4b5_1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70b7f5e4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6b50fd4bb8_1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6b50fd4b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cc4cfacfd1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cc4cfacf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c1dd975681_3_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c1dd97568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11d7b29dd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11d7b29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da5c4432db_0_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da5c4432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a5c4432db_0_43: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da5c4432d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c1dd975681_3_84: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c1dd975681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a5c4432db_0_29: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da5c4432d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a5c4432db_0_36: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a5c4432d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70c353a774_4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70c353a77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70b5dcef78_0_84: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70b5dcef7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178cacd44_0_325: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178cacd44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1" marL="914400" rtl="0" algn="l">
              <a:lnSpc>
                <a:spcPct val="115000"/>
              </a:lnSpc>
              <a:spcBef>
                <a:spcPts val="0"/>
              </a:spcBef>
              <a:spcAft>
                <a:spcPts val="0"/>
              </a:spcAft>
              <a:buClr>
                <a:schemeClr val="dk1"/>
              </a:buClr>
              <a:buSzPts val="1700"/>
              <a:buFont typeface="Calibri"/>
              <a:buChar char="○"/>
            </a:pPr>
            <a:r>
              <a:rPr lang="en"/>
              <a:t>Hey this is Chris, Amy and I are in this Extreme Value Analysis sub-team.</a:t>
            </a:r>
            <a:endParaRPr/>
          </a:p>
          <a:p>
            <a:pPr indent="-317500" lvl="1" marL="914400" rtl="0" algn="l">
              <a:lnSpc>
                <a:spcPct val="115000"/>
              </a:lnSpc>
              <a:spcBef>
                <a:spcPts val="0"/>
              </a:spcBef>
              <a:spcAft>
                <a:spcPts val="0"/>
              </a:spcAft>
              <a:buClr>
                <a:schemeClr val="dk1"/>
              </a:buClr>
              <a:buSzPts val="1400"/>
              <a:buFont typeface="Source Sans Pro"/>
              <a:buChar char="○"/>
            </a:pPr>
            <a:r>
              <a:rPr lang="en"/>
              <a:t>Our methodologies include data processing for extracting extreme values, and feeding them into models for risk estimation..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a45b403b9_0_0: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a45b40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slide from the final </a:t>
            </a:r>
            <a:r>
              <a:rPr lang="en"/>
              <a:t>presentation</a:t>
            </a:r>
            <a:r>
              <a:rPr lang="en"/>
              <a:t> of last quatuar, We process and visualized the GIC data from NERC on a real USA map to see the location of the hazard.</a:t>
            </a:r>
            <a:endParaRPr/>
          </a:p>
          <a:p>
            <a:pPr indent="0" lvl="0" marL="0" rtl="0" algn="l">
              <a:spcBef>
                <a:spcPts val="0"/>
              </a:spcBef>
              <a:spcAft>
                <a:spcPts val="0"/>
              </a:spcAft>
              <a:buNone/>
            </a:pPr>
            <a:r>
              <a:rPr lang="en"/>
              <a:t>The results show that most of the </a:t>
            </a:r>
            <a:r>
              <a:rPr lang="en"/>
              <a:t>severe</a:t>
            </a:r>
            <a:r>
              <a:rPr lang="en"/>
              <a:t> GIC (the heatmap colored  region) </a:t>
            </a:r>
            <a:r>
              <a:rPr lang="en"/>
              <a:t>occurred</a:t>
            </a:r>
            <a:r>
              <a:rPr lang="en"/>
              <a:t> around east coast and Milwakee, which is aligned with our other datasets.</a:t>
            </a:r>
            <a:endParaRPr/>
          </a:p>
          <a:p>
            <a:pPr indent="0" lvl="0" marL="0" rtl="0" algn="l">
              <a:spcBef>
                <a:spcPts val="0"/>
              </a:spcBef>
              <a:spcAft>
                <a:spcPts val="0"/>
              </a:spcAft>
              <a:buNone/>
            </a:pPr>
            <a:r>
              <a:rPr lang="en"/>
              <a:t>Our goal is to </a:t>
            </a:r>
            <a:r>
              <a:rPr lang="en"/>
              <a:t>integrate the data for ML team for them to take the timeline and coordinates into ML feature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a45b403b9_0_176: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a45b403b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gonna talk about the 1-100 years estimation of GIC.</a:t>
            </a:r>
            <a:br>
              <a:rPr lang="en"/>
            </a:br>
            <a:r>
              <a:rPr lang="en"/>
              <a:t>Generalized Extreme value distribution os a method for predicting the probability of extreme events, such as significant weather phenomena for </a:t>
            </a:r>
            <a:r>
              <a:rPr lang="en"/>
              <a:t>financial</a:t>
            </a:r>
            <a:r>
              <a:rPr lang="en"/>
              <a:t> market risks.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What we want to estimate is the return </a:t>
            </a:r>
            <a:r>
              <a:rPr lang="en"/>
              <a:t>value in worse case that happen 1-100 years.</a:t>
            </a:r>
            <a:endParaRPr/>
          </a:p>
          <a:p>
            <a:pPr indent="0" lvl="0" marL="0" rtl="0" algn="l">
              <a:spcBef>
                <a:spcPts val="0"/>
              </a:spcBef>
              <a:spcAft>
                <a:spcPts val="0"/>
              </a:spcAft>
              <a:buNone/>
            </a:pPr>
            <a:r>
              <a:rPr lang="en"/>
              <a:t>During this process, setting a threshold for the data is a crucial. Because if we set it too high, most data will be filter out and the number of data would not be enough.</a:t>
            </a:r>
            <a:endParaRPr/>
          </a:p>
          <a:p>
            <a:pPr indent="0" lvl="0" marL="0" rtl="0" algn="l">
              <a:spcBef>
                <a:spcPts val="0"/>
              </a:spcBef>
              <a:spcAft>
                <a:spcPts val="0"/>
              </a:spcAft>
              <a:buNone/>
            </a:pPr>
            <a:r>
              <a:rPr lang="en"/>
              <a:t>But if it is too low, the data would not be extreme enough.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a45b403b9_0_122:notes"/>
          <p:cNvSpPr/>
          <p:nvPr>
            <p:ph idx="2" type="sldImg"/>
          </p:nvPr>
        </p:nvSpPr>
        <p:spPr>
          <a:xfrm>
            <a:off x="-1142700" y="685800"/>
            <a:ext cx="9144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a45b403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data constraints we summarize from slides of Dr Hugo Winter. Including, data independency, time range requirements, and most importantly a clear definition of our extreme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21050" y="2651100"/>
            <a:ext cx="134739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28813" y="264475"/>
            <a:ext cx="12275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 name="Google Shape;12;p2"/>
          <p:cNvSpPr txBox="1"/>
          <p:nvPr>
            <p:ph idx="1" type="subTitle"/>
          </p:nvPr>
        </p:nvSpPr>
        <p:spPr>
          <a:xfrm>
            <a:off x="728813" y="1738075"/>
            <a:ext cx="12275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121050" y="2651100"/>
            <a:ext cx="134739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467550" y="743001"/>
            <a:ext cx="127809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467550" y="2845182"/>
            <a:ext cx="127809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121050" y="2651100"/>
            <a:ext cx="134739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728813" y="1714500"/>
            <a:ext cx="12275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467550" y="445025"/>
            <a:ext cx="127809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467550" y="445025"/>
            <a:ext cx="127809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body"/>
          </p:nvPr>
        </p:nvSpPr>
        <p:spPr>
          <a:xfrm>
            <a:off x="467550" y="1152475"/>
            <a:ext cx="6000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2" type="body"/>
          </p:nvPr>
        </p:nvSpPr>
        <p:spPr>
          <a:xfrm>
            <a:off x="7248600" y="1152475"/>
            <a:ext cx="60000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67550" y="445025"/>
            <a:ext cx="127809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67550" y="555600"/>
            <a:ext cx="4212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467550" y="1389600"/>
            <a:ext cx="4212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7"/>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735375" y="526350"/>
            <a:ext cx="8406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6955200" y="80700"/>
            <a:ext cx="66399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7544513" y="4495500"/>
            <a:ext cx="702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398250" y="1181700"/>
            <a:ext cx="60678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1" name="Google Shape;41;p9"/>
          <p:cNvSpPr txBox="1"/>
          <p:nvPr>
            <p:ph idx="1" type="subTitle"/>
          </p:nvPr>
        </p:nvSpPr>
        <p:spPr>
          <a:xfrm>
            <a:off x="398250" y="2769001"/>
            <a:ext cx="60678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7409250" y="724200"/>
            <a:ext cx="57555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467550" y="4230575"/>
            <a:ext cx="89982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12746999" y="4688759"/>
            <a:ext cx="8232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67550" y="445025"/>
            <a:ext cx="127809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467550" y="1152475"/>
            <a:ext cx="127809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12746999" y="4688759"/>
            <a:ext cx="8232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8.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6.png"/><Relationship Id="rId10" Type="http://schemas.openxmlformats.org/officeDocument/2006/relationships/image" Target="../media/image39.png"/><Relationship Id="rId9"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17.png"/><Relationship Id="rId7" Type="http://schemas.openxmlformats.org/officeDocument/2006/relationships/image" Target="../media/image32.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8.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10.png"/><Relationship Id="rId7" Type="http://schemas.openxmlformats.org/officeDocument/2006/relationships/image" Target="../media/image41.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8.png"/><Relationship Id="rId13" Type="http://schemas.openxmlformats.org/officeDocument/2006/relationships/image" Target="../media/image53.png"/><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41.png"/><Relationship Id="rId9" Type="http://schemas.openxmlformats.org/officeDocument/2006/relationships/image" Target="../media/image36.png"/><Relationship Id="rId15" Type="http://schemas.openxmlformats.org/officeDocument/2006/relationships/image" Target="../media/image45.png"/><Relationship Id="rId14" Type="http://schemas.openxmlformats.org/officeDocument/2006/relationships/image" Target="../media/image52.png"/><Relationship Id="rId17" Type="http://schemas.openxmlformats.org/officeDocument/2006/relationships/image" Target="../media/image61.png"/><Relationship Id="rId16" Type="http://schemas.openxmlformats.org/officeDocument/2006/relationships/image" Target="../media/image42.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34.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59.png"/><Relationship Id="rId6"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0.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2.png"/><Relationship Id="rId4" Type="http://schemas.openxmlformats.org/officeDocument/2006/relationships/image" Target="../media/image51.jpg"/><Relationship Id="rId5" Type="http://schemas.openxmlformats.org/officeDocument/2006/relationships/image" Target="../media/image55.png"/><Relationship Id="rId6"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67.png"/><Relationship Id="rId6"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CNbboyQFVNC4zY4W-EXGgtsJ8v9BGjWi/view" TargetMode="External"/><Relationship Id="rId4" Type="http://schemas.openxmlformats.org/officeDocument/2006/relationships/image" Target="../media/image76.jp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1.png"/></Relationships>
</file>

<file path=ppt/slides/_rels/slide46.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80.png"/><Relationship Id="rId13" Type="http://schemas.openxmlformats.org/officeDocument/2006/relationships/image" Target="../media/image77.png"/><Relationship Id="rId12"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78.png"/><Relationship Id="rId9" Type="http://schemas.openxmlformats.org/officeDocument/2006/relationships/image" Target="../media/image88.png"/><Relationship Id="rId15" Type="http://schemas.openxmlformats.org/officeDocument/2006/relationships/image" Target="../media/image106.png"/><Relationship Id="rId14" Type="http://schemas.openxmlformats.org/officeDocument/2006/relationships/image" Target="../media/image100.png"/><Relationship Id="rId17" Type="http://schemas.openxmlformats.org/officeDocument/2006/relationships/image" Target="../media/image99.png"/><Relationship Id="rId16" Type="http://schemas.openxmlformats.org/officeDocument/2006/relationships/image" Target="../media/image101.png"/><Relationship Id="rId5" Type="http://schemas.openxmlformats.org/officeDocument/2006/relationships/image" Target="../media/image85.png"/><Relationship Id="rId6" Type="http://schemas.openxmlformats.org/officeDocument/2006/relationships/image" Target="../media/image84.png"/><Relationship Id="rId18" Type="http://schemas.openxmlformats.org/officeDocument/2006/relationships/image" Target="../media/image87.png"/><Relationship Id="rId7" Type="http://schemas.openxmlformats.org/officeDocument/2006/relationships/image" Target="../media/image86.png"/><Relationship Id="rId8"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image" Target="../media/image98.png"/><Relationship Id="rId6"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1.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2.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728813" y="264475"/>
            <a:ext cx="12275700" cy="224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1740"/>
              <a:t>UW</a:t>
            </a:r>
            <a:r>
              <a:rPr lang="en" sz="1740"/>
              <a:t> ENGINE - SPRING 2024 </a:t>
            </a:r>
            <a:endParaRPr sz="1740"/>
          </a:p>
          <a:p>
            <a:pPr indent="0" lvl="0" marL="0" rtl="0" algn="l">
              <a:spcBef>
                <a:spcPts val="0"/>
              </a:spcBef>
              <a:spcAft>
                <a:spcPts val="0"/>
              </a:spcAft>
              <a:buSzPts val="990"/>
              <a:buNone/>
            </a:pPr>
            <a:r>
              <a:rPr lang="en" sz="3180"/>
              <a:t>NASA</a:t>
            </a:r>
            <a:r>
              <a:rPr lang="en" sz="3180"/>
              <a:t> -</a:t>
            </a:r>
            <a:r>
              <a:rPr lang="en" sz="3180"/>
              <a:t> Jet Propulsion Laboratory</a:t>
            </a:r>
            <a:br>
              <a:rPr lang="en" sz="3180"/>
            </a:br>
            <a:r>
              <a:rPr lang="en" sz="3180"/>
              <a:t>Data Science </a:t>
            </a:r>
            <a:r>
              <a:rPr lang="en" sz="3180"/>
              <a:t>for Scientific </a:t>
            </a:r>
            <a:r>
              <a:rPr lang="en" sz="3180"/>
              <a:t>Discovery</a:t>
            </a:r>
            <a:endParaRPr sz="3180"/>
          </a:p>
        </p:txBody>
      </p:sp>
      <p:sp>
        <p:nvSpPr>
          <p:cNvPr id="59" name="Google Shape;59;p13"/>
          <p:cNvSpPr txBox="1"/>
          <p:nvPr>
            <p:ph idx="1" type="subTitle"/>
          </p:nvPr>
        </p:nvSpPr>
        <p:spPr>
          <a:xfrm>
            <a:off x="7058963" y="3015925"/>
            <a:ext cx="5945400" cy="1606200"/>
          </a:xfrm>
          <a:prstGeom prst="rect">
            <a:avLst/>
          </a:prstGeom>
        </p:spPr>
        <p:txBody>
          <a:bodyPr anchorCtr="0" anchor="t" bIns="91425" lIns="91425" spcFirstLastPara="1" rIns="91425" wrap="square" tIns="91425">
            <a:normAutofit fontScale="55000" lnSpcReduction="20000"/>
          </a:bodyPr>
          <a:lstStyle/>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lang="en">
                <a:solidFill>
                  <a:schemeClr val="lt1"/>
                </a:solidFill>
              </a:rPr>
              <a:t>Chris (Jui-Wei) Chang</a:t>
            </a:r>
            <a:endParaRPr>
              <a:solidFill>
                <a:schemeClr val="lt1"/>
              </a:solidFill>
            </a:endParaRPr>
          </a:p>
          <a:p>
            <a:pPr indent="0" lvl="0" marL="0" rtl="0" algn="just">
              <a:spcBef>
                <a:spcPts val="0"/>
              </a:spcBef>
              <a:spcAft>
                <a:spcPts val="0"/>
              </a:spcAft>
              <a:buNone/>
            </a:pPr>
            <a:r>
              <a:rPr lang="en">
                <a:solidFill>
                  <a:schemeClr val="lt1"/>
                </a:solidFill>
              </a:rPr>
              <a:t>Amy (Shiyun) Zhou </a:t>
            </a:r>
            <a:endParaRPr>
              <a:solidFill>
                <a:schemeClr val="lt1"/>
              </a:solidFill>
            </a:endParaRPr>
          </a:p>
          <a:p>
            <a:pPr indent="0" lvl="0" marL="0" rtl="0" algn="just">
              <a:spcBef>
                <a:spcPts val="0"/>
              </a:spcBef>
              <a:spcAft>
                <a:spcPts val="0"/>
              </a:spcAft>
              <a:buNone/>
            </a:pPr>
            <a:r>
              <a:rPr lang="en">
                <a:solidFill>
                  <a:schemeClr val="lt1"/>
                </a:solidFill>
              </a:rPr>
              <a:t>Doria (Jiaqi) Dong</a:t>
            </a:r>
            <a:endParaRPr>
              <a:solidFill>
                <a:schemeClr val="lt1"/>
              </a:solidFill>
            </a:endParaRPr>
          </a:p>
          <a:p>
            <a:pPr indent="0" lvl="0" marL="0" rtl="0" algn="just">
              <a:spcBef>
                <a:spcPts val="0"/>
              </a:spcBef>
              <a:spcAft>
                <a:spcPts val="0"/>
              </a:spcAft>
              <a:buNone/>
            </a:pPr>
            <a:r>
              <a:rPr lang="en">
                <a:solidFill>
                  <a:schemeClr val="lt1"/>
                </a:solidFill>
              </a:rPr>
              <a:t>Sean Jung</a:t>
            </a:r>
            <a:r>
              <a:rPr lang="en">
                <a:solidFill>
                  <a:schemeClr val="lt1"/>
                </a:solidFill>
              </a:rPr>
              <a:t> </a:t>
            </a:r>
            <a:endParaRPr>
              <a:solidFill>
                <a:schemeClr val="lt1"/>
              </a:solidFill>
            </a:endParaRPr>
          </a:p>
          <a:p>
            <a:pPr indent="0" lvl="0" marL="0" rtl="0" algn="just">
              <a:spcBef>
                <a:spcPts val="0"/>
              </a:spcBef>
              <a:spcAft>
                <a:spcPts val="0"/>
              </a:spcAft>
              <a:buNone/>
            </a:pPr>
            <a:r>
              <a:rPr lang="en">
                <a:solidFill>
                  <a:schemeClr val="lt1"/>
                </a:solidFill>
              </a:rPr>
              <a:t>Long Thanh Nguyen</a:t>
            </a:r>
            <a:endParaRPr>
              <a:solidFill>
                <a:schemeClr val="lt1"/>
              </a:solidFill>
            </a:endParaRPr>
          </a:p>
          <a:p>
            <a:pPr indent="0" lvl="0" marL="0" rtl="0" algn="just">
              <a:spcBef>
                <a:spcPts val="0"/>
              </a:spcBef>
              <a:spcAft>
                <a:spcPts val="0"/>
              </a:spcAft>
              <a:buNone/>
            </a:pPr>
            <a:r>
              <a:rPr lang="en">
                <a:solidFill>
                  <a:schemeClr val="lt1"/>
                </a:solidFill>
              </a:rPr>
              <a:t>Mazzy Chen</a:t>
            </a:r>
            <a:endParaRPr>
              <a:solidFill>
                <a:schemeClr val="lt1"/>
              </a:solidFill>
            </a:endParaRPr>
          </a:p>
          <a:p>
            <a:pPr indent="0" lvl="0" marL="0" rtl="0" algn="just">
              <a:spcBef>
                <a:spcPts val="0"/>
              </a:spcBef>
              <a:spcAft>
                <a:spcPts val="0"/>
              </a:spcAft>
              <a:buNone/>
            </a:pPr>
            <a:r>
              <a:rPr lang="en">
                <a:solidFill>
                  <a:schemeClr val="lt1"/>
                </a:solidFill>
              </a:rPr>
              <a:t>Tung Thanh Dang</a:t>
            </a:r>
            <a:endParaRPr>
              <a:solidFill>
                <a:schemeClr val="lt1"/>
              </a:solidFill>
            </a:endParaRPr>
          </a:p>
        </p:txBody>
      </p:sp>
      <p:sp>
        <p:nvSpPr>
          <p:cNvPr id="60" name="Google Shape;60;p13"/>
          <p:cNvSpPr txBox="1"/>
          <p:nvPr>
            <p:ph idx="1" type="subTitle"/>
          </p:nvPr>
        </p:nvSpPr>
        <p:spPr>
          <a:xfrm>
            <a:off x="728813" y="3284425"/>
            <a:ext cx="5712000" cy="1069200"/>
          </a:xfrm>
          <a:prstGeom prst="rect">
            <a:avLst/>
          </a:prstGeom>
        </p:spPr>
        <p:txBody>
          <a:bodyPr anchorCtr="0" anchor="t" bIns="91425" lIns="91425" spcFirstLastPara="1" rIns="91425" wrap="square" tIns="91425">
            <a:normAutofit fontScale="77500"/>
          </a:bodyPr>
          <a:lstStyle/>
          <a:p>
            <a:pPr indent="0" lvl="0" marL="0" rtl="0" algn="r">
              <a:spcBef>
                <a:spcPts val="0"/>
              </a:spcBef>
              <a:spcAft>
                <a:spcPts val="0"/>
              </a:spcAft>
              <a:buNone/>
            </a:pPr>
            <a:r>
              <a:rPr lang="en">
                <a:solidFill>
                  <a:schemeClr val="lt1"/>
                </a:solidFill>
              </a:rPr>
              <a:t>University of Washington</a:t>
            </a:r>
            <a:endParaRPr>
              <a:solidFill>
                <a:schemeClr val="lt1"/>
              </a:solidFill>
            </a:endParaRPr>
          </a:p>
          <a:p>
            <a:pPr indent="0" lvl="0" marL="0" rtl="0" algn="r">
              <a:spcBef>
                <a:spcPts val="0"/>
              </a:spcBef>
              <a:spcAft>
                <a:spcPts val="0"/>
              </a:spcAft>
              <a:buNone/>
            </a:pPr>
            <a:r>
              <a:rPr lang="en">
                <a:solidFill>
                  <a:schemeClr val="lt1"/>
                </a:solidFill>
              </a:rPr>
              <a:t>Electrical &amp; Computer Engineering </a:t>
            </a:r>
            <a:endParaRPr>
              <a:solidFill>
                <a:schemeClr val="lt1"/>
              </a:solidFill>
            </a:endParaRPr>
          </a:p>
          <a:p>
            <a:pPr indent="0" lvl="0" marL="0" rtl="0" algn="r">
              <a:spcBef>
                <a:spcPts val="0"/>
              </a:spcBef>
              <a:spcAft>
                <a:spcPts val="0"/>
              </a:spcAft>
              <a:buNone/>
            </a:pPr>
            <a:r>
              <a:rPr lang="en">
                <a:solidFill>
                  <a:schemeClr val="lt1"/>
                </a:solidFill>
              </a:rPr>
              <a:t>09</a:t>
            </a:r>
            <a:r>
              <a:rPr lang="en">
                <a:solidFill>
                  <a:schemeClr val="lt1"/>
                </a:solidFill>
              </a:rPr>
              <a:t> MAY 2024</a:t>
            </a:r>
            <a:endParaRPr>
              <a:solidFill>
                <a:schemeClr val="lt1"/>
              </a:solidFill>
            </a:endParaRPr>
          </a:p>
        </p:txBody>
      </p:sp>
      <p:pic>
        <p:nvPicPr>
          <p:cNvPr id="61" name="Google Shape;61;p13"/>
          <p:cNvPicPr preferRelativeResize="0"/>
          <p:nvPr/>
        </p:nvPicPr>
        <p:blipFill>
          <a:blip r:embed="rId3">
            <a:alphaModFix/>
          </a:blip>
          <a:stretch>
            <a:fillRect/>
          </a:stretch>
        </p:blipFill>
        <p:spPr>
          <a:xfrm>
            <a:off x="11349263" y="269829"/>
            <a:ext cx="1166225" cy="622850"/>
          </a:xfrm>
          <a:prstGeom prst="rect">
            <a:avLst/>
          </a:prstGeom>
          <a:noFill/>
          <a:ln>
            <a:noFill/>
          </a:ln>
        </p:spPr>
      </p:pic>
      <p:pic>
        <p:nvPicPr>
          <p:cNvPr id="62" name="Google Shape;62;p13"/>
          <p:cNvPicPr preferRelativeResize="0"/>
          <p:nvPr/>
        </p:nvPicPr>
        <p:blipFill>
          <a:blip r:embed="rId4">
            <a:alphaModFix/>
          </a:blip>
          <a:stretch>
            <a:fillRect/>
          </a:stretch>
        </p:blipFill>
        <p:spPr>
          <a:xfrm>
            <a:off x="728812" y="274227"/>
            <a:ext cx="890976" cy="6140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20237" y="73625"/>
            <a:ext cx="6260400" cy="8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Return level plot for all 3 kinds of methods above</a:t>
            </a:r>
            <a:endParaRPr sz="2200"/>
          </a:p>
        </p:txBody>
      </p:sp>
      <p:pic>
        <p:nvPicPr>
          <p:cNvPr id="132" name="Google Shape;132;p22"/>
          <p:cNvPicPr preferRelativeResize="0"/>
          <p:nvPr/>
        </p:nvPicPr>
        <p:blipFill>
          <a:blip r:embed="rId3">
            <a:alphaModFix/>
          </a:blip>
          <a:stretch>
            <a:fillRect/>
          </a:stretch>
        </p:blipFill>
        <p:spPr>
          <a:xfrm>
            <a:off x="6017413" y="0"/>
            <a:ext cx="5093482" cy="5143500"/>
          </a:xfrm>
          <a:prstGeom prst="rect">
            <a:avLst/>
          </a:prstGeom>
          <a:noFill/>
          <a:ln cap="flat" cmpd="sng" w="9525">
            <a:solidFill>
              <a:srgbClr val="0000FF"/>
            </a:solidFill>
            <a:prstDash val="solid"/>
            <a:round/>
            <a:headEnd len="sm" w="sm" type="none"/>
            <a:tailEnd len="sm" w="sm" type="none"/>
          </a:ln>
        </p:spPr>
      </p:pic>
      <p:cxnSp>
        <p:nvCxnSpPr>
          <p:cNvPr id="133" name="Google Shape;133;p22"/>
          <p:cNvCxnSpPr/>
          <p:nvPr/>
        </p:nvCxnSpPr>
        <p:spPr>
          <a:xfrm rot="10800000">
            <a:off x="10293300" y="290025"/>
            <a:ext cx="13800" cy="4344900"/>
          </a:xfrm>
          <a:prstGeom prst="straightConnector1">
            <a:avLst/>
          </a:prstGeom>
          <a:noFill/>
          <a:ln cap="flat" cmpd="sng" w="19050">
            <a:solidFill>
              <a:srgbClr val="4C1130"/>
            </a:solidFill>
            <a:prstDash val="solid"/>
            <a:round/>
            <a:headEnd len="med" w="med" type="none"/>
            <a:tailEnd len="med" w="med" type="none"/>
          </a:ln>
        </p:spPr>
      </p:cxnSp>
      <p:sp>
        <p:nvSpPr>
          <p:cNvPr id="134" name="Google Shape;134;p22"/>
          <p:cNvSpPr txBox="1"/>
          <p:nvPr/>
        </p:nvSpPr>
        <p:spPr>
          <a:xfrm>
            <a:off x="11630063" y="2651150"/>
            <a:ext cx="9747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00FF"/>
                </a:solidFill>
                <a:latin typeface="Source Sans Pro"/>
                <a:ea typeface="Source Sans Pro"/>
                <a:cs typeface="Source Sans Pro"/>
                <a:sym typeface="Source Sans Pro"/>
              </a:rPr>
              <a:t>50.56</a:t>
            </a:r>
            <a:endParaRPr sz="1300">
              <a:solidFill>
                <a:srgbClr val="0000FF"/>
              </a:solidFill>
              <a:latin typeface="Source Sans Pro"/>
              <a:ea typeface="Source Sans Pro"/>
              <a:cs typeface="Source Sans Pro"/>
              <a:sym typeface="Source Sans Pro"/>
            </a:endParaRPr>
          </a:p>
        </p:txBody>
      </p:sp>
      <p:sp>
        <p:nvSpPr>
          <p:cNvPr id="135" name="Google Shape;135;p22"/>
          <p:cNvSpPr txBox="1"/>
          <p:nvPr/>
        </p:nvSpPr>
        <p:spPr>
          <a:xfrm>
            <a:off x="8296088" y="1501475"/>
            <a:ext cx="11892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5"/>
                </a:solidFill>
                <a:latin typeface="Source Sans Pro"/>
                <a:ea typeface="Source Sans Pro"/>
                <a:cs typeface="Source Sans Pro"/>
                <a:sym typeface="Source Sans Pro"/>
              </a:rPr>
              <a:t>5098.62</a:t>
            </a:r>
            <a:endParaRPr sz="1300">
              <a:solidFill>
                <a:schemeClr val="accent5"/>
              </a:solidFill>
              <a:latin typeface="Source Sans Pro"/>
              <a:ea typeface="Source Sans Pro"/>
              <a:cs typeface="Source Sans Pro"/>
              <a:sym typeface="Source Sans Pro"/>
            </a:endParaRPr>
          </a:p>
        </p:txBody>
      </p:sp>
      <p:sp>
        <p:nvSpPr>
          <p:cNvPr id="136" name="Google Shape;136;p22"/>
          <p:cNvSpPr txBox="1"/>
          <p:nvPr/>
        </p:nvSpPr>
        <p:spPr>
          <a:xfrm>
            <a:off x="11259713" y="1998200"/>
            <a:ext cx="9747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Source Sans Pro"/>
                <a:ea typeface="Source Sans Pro"/>
                <a:cs typeface="Source Sans Pro"/>
                <a:sym typeface="Source Sans Pro"/>
              </a:rPr>
              <a:t>700.72</a:t>
            </a:r>
            <a:endParaRPr sz="1300">
              <a:solidFill>
                <a:srgbClr val="FF0000"/>
              </a:solidFill>
              <a:latin typeface="Source Sans Pro"/>
              <a:ea typeface="Source Sans Pro"/>
              <a:cs typeface="Source Sans Pro"/>
              <a:sym typeface="Source Sans Pro"/>
            </a:endParaRPr>
          </a:p>
        </p:txBody>
      </p:sp>
      <p:cxnSp>
        <p:nvCxnSpPr>
          <p:cNvPr id="137" name="Google Shape;137;p22"/>
          <p:cNvCxnSpPr/>
          <p:nvPr/>
        </p:nvCxnSpPr>
        <p:spPr>
          <a:xfrm rot="10800000">
            <a:off x="9373875" y="1673225"/>
            <a:ext cx="905400" cy="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22"/>
          <p:cNvCxnSpPr>
            <a:stCxn id="136" idx="1"/>
          </p:cNvCxnSpPr>
          <p:nvPr/>
        </p:nvCxnSpPr>
        <p:spPr>
          <a:xfrm rot="10800000">
            <a:off x="10293113" y="2169950"/>
            <a:ext cx="966600" cy="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22"/>
          <p:cNvCxnSpPr>
            <a:stCxn id="134" idx="1"/>
          </p:cNvCxnSpPr>
          <p:nvPr/>
        </p:nvCxnSpPr>
        <p:spPr>
          <a:xfrm rot="10800000">
            <a:off x="10293263" y="2822900"/>
            <a:ext cx="1336800" cy="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22"/>
          <p:cNvSpPr txBox="1"/>
          <p:nvPr/>
        </p:nvSpPr>
        <p:spPr>
          <a:xfrm rot="-5400000">
            <a:off x="5733788" y="1385825"/>
            <a:ext cx="9192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(amp)</a:t>
            </a:r>
            <a:endParaRPr sz="1300">
              <a:solidFill>
                <a:schemeClr val="dk2"/>
              </a:solidFill>
              <a:latin typeface="Source Sans Pro"/>
              <a:ea typeface="Source Sans Pro"/>
              <a:cs typeface="Source Sans Pro"/>
              <a:sym typeface="Source Sans Pro"/>
            </a:endParaRPr>
          </a:p>
        </p:txBody>
      </p:sp>
      <p:sp>
        <p:nvSpPr>
          <p:cNvPr id="141" name="Google Shape;141;p22"/>
          <p:cNvSpPr txBox="1"/>
          <p:nvPr/>
        </p:nvSpPr>
        <p:spPr>
          <a:xfrm>
            <a:off x="467550" y="992775"/>
            <a:ext cx="51414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Source Sans Pro"/>
              <a:buAutoNum type="arabicPeriod"/>
            </a:pPr>
            <a:r>
              <a:rPr lang="en" sz="1800">
                <a:latin typeface="Source Sans Pro"/>
                <a:ea typeface="Source Sans Pro"/>
                <a:cs typeface="Source Sans Pro"/>
                <a:sym typeface="Source Sans Pro"/>
              </a:rPr>
              <a:t>General_gic_values        </a:t>
            </a:r>
            <a:r>
              <a:rPr lang="en" sz="1500">
                <a:latin typeface="Source Sans Pro"/>
                <a:ea typeface="Source Sans Pro"/>
                <a:cs typeface="Source Sans Pro"/>
                <a:sym typeface="Source Sans Pro"/>
              </a:rPr>
              <a:t>(Includes EV from every event and every stations)</a:t>
            </a:r>
            <a:endParaRPr sz="15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Byevent_gic_values       </a:t>
            </a:r>
            <a:r>
              <a:rPr lang="en" sz="1500">
                <a:latin typeface="Source Sans Pro"/>
                <a:ea typeface="Source Sans Pro"/>
                <a:cs typeface="Source Sans Pro"/>
                <a:sym typeface="Source Sans Pro"/>
              </a:rPr>
              <a:t>(Extract one EV from each event)</a:t>
            </a:r>
            <a:endParaRPr sz="15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Over_15amp_gic_values </a:t>
            </a:r>
            <a:r>
              <a:rPr lang="en" sz="1500">
                <a:latin typeface="Source Sans Pro"/>
                <a:ea typeface="Source Sans Pro"/>
                <a:cs typeface="Source Sans Pro"/>
                <a:sym typeface="Source Sans Pro"/>
              </a:rPr>
              <a:t>(Setting a </a:t>
            </a:r>
            <a:r>
              <a:rPr lang="en" sz="1500">
                <a:solidFill>
                  <a:srgbClr val="4A86E8"/>
                </a:solidFill>
                <a:latin typeface="Source Sans Pro"/>
                <a:ea typeface="Source Sans Pro"/>
                <a:cs typeface="Source Sans Pro"/>
                <a:sym typeface="Source Sans Pro"/>
              </a:rPr>
              <a:t>threshold</a:t>
            </a:r>
            <a:r>
              <a:rPr lang="en" sz="1500">
                <a:latin typeface="Source Sans Pro"/>
                <a:ea typeface="Source Sans Pro"/>
                <a:cs typeface="Source Sans Pro"/>
                <a:sym typeface="Source Sans Pro"/>
              </a:rPr>
              <a:t> to filter out </a:t>
            </a:r>
            <a:r>
              <a:rPr lang="en" sz="1500">
                <a:solidFill>
                  <a:srgbClr val="4A86E8"/>
                </a:solidFill>
                <a:latin typeface="Source Sans Pro"/>
                <a:ea typeface="Source Sans Pro"/>
                <a:cs typeface="Source Sans Pro"/>
                <a:sym typeface="Source Sans Pro"/>
              </a:rPr>
              <a:t>low values</a:t>
            </a:r>
            <a:r>
              <a:rPr lang="en" sz="1500">
                <a:latin typeface="Source Sans Pro"/>
                <a:ea typeface="Source Sans Pro"/>
                <a:cs typeface="Source Sans Pro"/>
                <a:sym typeface="Source Sans Pro"/>
              </a:rPr>
              <a:t> to make the data more ‘extreme’)</a:t>
            </a:r>
            <a:endParaRPr sz="15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67550" y="64350"/>
            <a:ext cx="127809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00"/>
              <a:t>Visualizing GIC EV threshold for GEV return value</a:t>
            </a:r>
            <a:endParaRPr sz="2300"/>
          </a:p>
        </p:txBody>
      </p:sp>
      <p:sp>
        <p:nvSpPr>
          <p:cNvPr id="147" name="Google Shape;147;p23"/>
          <p:cNvSpPr txBox="1"/>
          <p:nvPr>
            <p:ph idx="1" type="body"/>
          </p:nvPr>
        </p:nvSpPr>
        <p:spPr>
          <a:xfrm>
            <a:off x="620738" y="465425"/>
            <a:ext cx="132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 : We’re under analyzing and try find out the reasons that cause the abnormal surges</a:t>
            </a:r>
            <a:endParaRPr/>
          </a:p>
          <a:p>
            <a:pPr indent="0" lvl="0" marL="0" rtl="0" algn="l">
              <a:spcBef>
                <a:spcPts val="1200"/>
              </a:spcBef>
              <a:spcAft>
                <a:spcPts val="1200"/>
              </a:spcAft>
              <a:buNone/>
            </a:pPr>
            <a:r>
              <a:t/>
            </a:r>
            <a:endParaRPr/>
          </a:p>
        </p:txBody>
      </p:sp>
      <p:pic>
        <p:nvPicPr>
          <p:cNvPr id="148" name="Google Shape;148;p23"/>
          <p:cNvPicPr preferRelativeResize="0"/>
          <p:nvPr/>
        </p:nvPicPr>
        <p:blipFill>
          <a:blip r:embed="rId3">
            <a:alphaModFix/>
          </a:blip>
          <a:stretch>
            <a:fillRect/>
          </a:stretch>
        </p:blipFill>
        <p:spPr>
          <a:xfrm>
            <a:off x="4961587" y="1041900"/>
            <a:ext cx="5687724" cy="3655951"/>
          </a:xfrm>
          <a:prstGeom prst="rect">
            <a:avLst/>
          </a:prstGeom>
          <a:noFill/>
          <a:ln>
            <a:noFill/>
          </a:ln>
        </p:spPr>
      </p:pic>
      <p:pic>
        <p:nvPicPr>
          <p:cNvPr id="149" name="Google Shape;149;p23"/>
          <p:cNvPicPr preferRelativeResize="0"/>
          <p:nvPr/>
        </p:nvPicPr>
        <p:blipFill>
          <a:blip r:embed="rId4">
            <a:alphaModFix/>
          </a:blip>
          <a:stretch>
            <a:fillRect/>
          </a:stretch>
        </p:blipFill>
        <p:spPr>
          <a:xfrm>
            <a:off x="620737" y="995501"/>
            <a:ext cx="2611450" cy="3925201"/>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QQ plot</a:t>
            </a:r>
            <a:endParaRPr/>
          </a:p>
          <a:p>
            <a:pPr indent="0" lvl="0" marL="0" rtl="0" algn="l">
              <a:spcBef>
                <a:spcPts val="0"/>
              </a:spcBef>
              <a:spcAft>
                <a:spcPts val="0"/>
              </a:spcAft>
              <a:buNone/>
            </a:pPr>
            <a:r>
              <a:t/>
            </a:r>
            <a:endParaRPr/>
          </a:p>
        </p:txBody>
      </p:sp>
      <p:sp>
        <p:nvSpPr>
          <p:cNvPr id="155" name="Google Shape;155;p24"/>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Event 20170527</a:t>
            </a:r>
            <a:endParaRPr sz="1500"/>
          </a:p>
          <a:p>
            <a:pPr indent="0" lvl="0" marL="0" rtl="0" algn="l">
              <a:spcBef>
                <a:spcPts val="1200"/>
              </a:spcBef>
              <a:spcAft>
                <a:spcPts val="0"/>
              </a:spcAft>
              <a:buClr>
                <a:schemeClr val="dk2"/>
              </a:buClr>
              <a:buSzPts val="1100"/>
              <a:buFont typeface="Arial"/>
              <a:buNone/>
            </a:pPr>
            <a:r>
              <a:rPr lang="en" sz="1500"/>
              <a:t>Device: 10305</a:t>
            </a:r>
            <a:endParaRPr sz="1500"/>
          </a:p>
          <a:p>
            <a:pPr indent="0" lvl="0" marL="0" rtl="0" algn="l">
              <a:spcBef>
                <a:spcPts val="1200"/>
              </a:spcBef>
              <a:spcAft>
                <a:spcPts val="0"/>
              </a:spcAft>
              <a:buClr>
                <a:schemeClr val="dk2"/>
              </a:buClr>
              <a:buSzPts val="1100"/>
              <a:buFont typeface="Arial"/>
              <a:buNone/>
            </a:pPr>
            <a:r>
              <a:rPr lang="en" sz="1500"/>
              <a:t>(supernode)</a:t>
            </a:r>
            <a:endParaRPr sz="1500"/>
          </a:p>
          <a:p>
            <a:pPr indent="0" lvl="0" marL="0" rtl="0" algn="l">
              <a:spcBef>
                <a:spcPts val="1200"/>
              </a:spcBef>
              <a:spcAft>
                <a:spcPts val="0"/>
              </a:spcAft>
              <a:buClr>
                <a:schemeClr val="dk2"/>
              </a:buClr>
              <a:buSzPts val="1100"/>
              <a:buFont typeface="Arial"/>
              <a:buNone/>
            </a:pPr>
            <a:r>
              <a:t/>
            </a:r>
            <a:endParaRPr sz="1900"/>
          </a:p>
          <a:p>
            <a:pPr indent="0" lvl="0" marL="0" rtl="0" algn="l">
              <a:spcBef>
                <a:spcPts val="1200"/>
              </a:spcBef>
              <a:spcAft>
                <a:spcPts val="0"/>
              </a:spcAft>
              <a:buClr>
                <a:schemeClr val="dk2"/>
              </a:buClr>
              <a:buSzPts val="1100"/>
              <a:buFont typeface="Arial"/>
              <a:buNone/>
            </a:pPr>
            <a:r>
              <a:t/>
            </a:r>
            <a:endParaRPr sz="1900"/>
          </a:p>
          <a:p>
            <a:pPr indent="0" lvl="0" marL="0" rtl="0" algn="l">
              <a:spcBef>
                <a:spcPts val="1200"/>
              </a:spcBef>
              <a:spcAft>
                <a:spcPts val="0"/>
              </a:spcAft>
              <a:buClr>
                <a:schemeClr val="dk2"/>
              </a:buClr>
              <a:buSzPts val="1100"/>
              <a:buFont typeface="Arial"/>
              <a:buNone/>
            </a:pPr>
            <a:r>
              <a:t/>
            </a:r>
            <a:endParaRPr sz="1900"/>
          </a:p>
          <a:p>
            <a:pPr indent="0" lvl="0" marL="0" rtl="0" algn="l">
              <a:spcBef>
                <a:spcPts val="1200"/>
              </a:spcBef>
              <a:spcAft>
                <a:spcPts val="1200"/>
              </a:spcAft>
              <a:buNone/>
            </a:pPr>
            <a:r>
              <a:t/>
            </a:r>
            <a:endParaRPr sz="1900"/>
          </a:p>
        </p:txBody>
      </p:sp>
      <p:pic>
        <p:nvPicPr>
          <p:cNvPr id="156" name="Google Shape;156;p24"/>
          <p:cNvPicPr preferRelativeResize="0"/>
          <p:nvPr/>
        </p:nvPicPr>
        <p:blipFill>
          <a:blip r:embed="rId3">
            <a:alphaModFix/>
          </a:blip>
          <a:stretch>
            <a:fillRect/>
          </a:stretch>
        </p:blipFill>
        <p:spPr>
          <a:xfrm>
            <a:off x="8545538" y="215575"/>
            <a:ext cx="3059075" cy="2463530"/>
          </a:xfrm>
          <a:prstGeom prst="rect">
            <a:avLst/>
          </a:prstGeom>
          <a:noFill/>
          <a:ln>
            <a:noFill/>
          </a:ln>
        </p:spPr>
      </p:pic>
      <p:pic>
        <p:nvPicPr>
          <p:cNvPr id="157" name="Google Shape;157;p24"/>
          <p:cNvPicPr preferRelativeResize="0"/>
          <p:nvPr/>
        </p:nvPicPr>
        <p:blipFill>
          <a:blip r:embed="rId4">
            <a:alphaModFix/>
          </a:blip>
          <a:stretch>
            <a:fillRect/>
          </a:stretch>
        </p:blipFill>
        <p:spPr>
          <a:xfrm>
            <a:off x="3453900" y="2646150"/>
            <a:ext cx="3126824" cy="2518034"/>
          </a:xfrm>
          <a:prstGeom prst="rect">
            <a:avLst/>
          </a:prstGeom>
          <a:noFill/>
          <a:ln>
            <a:noFill/>
          </a:ln>
        </p:spPr>
      </p:pic>
      <p:pic>
        <p:nvPicPr>
          <p:cNvPr id="158" name="Google Shape;158;p24"/>
          <p:cNvPicPr preferRelativeResize="0"/>
          <p:nvPr/>
        </p:nvPicPr>
        <p:blipFill>
          <a:blip r:embed="rId5">
            <a:alphaModFix/>
          </a:blip>
          <a:stretch>
            <a:fillRect/>
          </a:stretch>
        </p:blipFill>
        <p:spPr>
          <a:xfrm>
            <a:off x="14720467" y="2170195"/>
            <a:ext cx="3126824" cy="2518075"/>
          </a:xfrm>
          <a:prstGeom prst="rect">
            <a:avLst/>
          </a:prstGeom>
          <a:noFill/>
          <a:ln>
            <a:noFill/>
          </a:ln>
        </p:spPr>
      </p:pic>
      <p:pic>
        <p:nvPicPr>
          <p:cNvPr id="159" name="Google Shape;159;p24"/>
          <p:cNvPicPr preferRelativeResize="0"/>
          <p:nvPr/>
        </p:nvPicPr>
        <p:blipFill>
          <a:blip r:embed="rId6">
            <a:alphaModFix/>
          </a:blip>
          <a:stretch>
            <a:fillRect/>
          </a:stretch>
        </p:blipFill>
        <p:spPr>
          <a:xfrm>
            <a:off x="3453937" y="250650"/>
            <a:ext cx="3126825" cy="2393382"/>
          </a:xfrm>
          <a:prstGeom prst="rect">
            <a:avLst/>
          </a:prstGeom>
          <a:noFill/>
          <a:ln>
            <a:noFill/>
          </a:ln>
        </p:spPr>
      </p:pic>
      <p:pic>
        <p:nvPicPr>
          <p:cNvPr id="160" name="Google Shape;160;p24"/>
          <p:cNvPicPr preferRelativeResize="0"/>
          <p:nvPr/>
        </p:nvPicPr>
        <p:blipFill>
          <a:blip r:embed="rId7">
            <a:alphaModFix/>
          </a:blip>
          <a:stretch>
            <a:fillRect/>
          </a:stretch>
        </p:blipFill>
        <p:spPr>
          <a:xfrm>
            <a:off x="8545537" y="2673413"/>
            <a:ext cx="3059075" cy="2463559"/>
          </a:xfrm>
          <a:prstGeom prst="rect">
            <a:avLst/>
          </a:prstGeom>
          <a:noFill/>
          <a:ln>
            <a:noFill/>
          </a:ln>
        </p:spPr>
      </p:pic>
      <p:sp>
        <p:nvSpPr>
          <p:cNvPr id="161" name="Google Shape;161;p24"/>
          <p:cNvSpPr txBox="1"/>
          <p:nvPr/>
        </p:nvSpPr>
        <p:spPr>
          <a:xfrm>
            <a:off x="4043025" y="-85950"/>
            <a:ext cx="10989000" cy="1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Event 20170527 (Device: 10305) - PDF and QQ Plots for Normal and GEV Distributions</a:t>
            </a:r>
            <a:endParaRPr sz="1200">
              <a:solidFill>
                <a:schemeClr val="dk2"/>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4350375" y="48975"/>
            <a:ext cx="12780900" cy="29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91666"/>
              <a:buFont typeface="Arial"/>
              <a:buNone/>
            </a:pPr>
            <a:r>
              <a:rPr b="0" lang="en" sz="1200">
                <a:latin typeface="Source Sans Pro"/>
                <a:ea typeface="Source Sans Pro"/>
                <a:cs typeface="Source Sans Pro"/>
                <a:sym typeface="Source Sans Pro"/>
              </a:rPr>
              <a:t>Event 20170527 (Device: 10397) - PDF and QQ Plots for Normal and GEV Distributions</a:t>
            </a:r>
            <a:endParaRPr b="0" sz="1200">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3445838" y="445025"/>
            <a:ext cx="3164941" cy="2373700"/>
          </a:xfrm>
          <a:prstGeom prst="rect">
            <a:avLst/>
          </a:prstGeom>
          <a:noFill/>
          <a:ln>
            <a:noFill/>
          </a:ln>
        </p:spPr>
      </p:pic>
      <p:pic>
        <p:nvPicPr>
          <p:cNvPr id="168" name="Google Shape;168;p25"/>
          <p:cNvPicPr preferRelativeResize="0"/>
          <p:nvPr/>
        </p:nvPicPr>
        <p:blipFill>
          <a:blip r:embed="rId4">
            <a:alphaModFix/>
          </a:blip>
          <a:stretch>
            <a:fillRect/>
          </a:stretch>
        </p:blipFill>
        <p:spPr>
          <a:xfrm>
            <a:off x="8419988" y="343587"/>
            <a:ext cx="2994501" cy="2373700"/>
          </a:xfrm>
          <a:prstGeom prst="rect">
            <a:avLst/>
          </a:prstGeom>
          <a:noFill/>
          <a:ln>
            <a:noFill/>
          </a:ln>
        </p:spPr>
      </p:pic>
      <p:pic>
        <p:nvPicPr>
          <p:cNvPr id="169" name="Google Shape;169;p25"/>
          <p:cNvPicPr preferRelativeResize="0"/>
          <p:nvPr/>
        </p:nvPicPr>
        <p:blipFill>
          <a:blip r:embed="rId5">
            <a:alphaModFix/>
          </a:blip>
          <a:stretch>
            <a:fillRect/>
          </a:stretch>
        </p:blipFill>
        <p:spPr>
          <a:xfrm>
            <a:off x="3573675" y="2717275"/>
            <a:ext cx="2994501" cy="2373700"/>
          </a:xfrm>
          <a:prstGeom prst="rect">
            <a:avLst/>
          </a:prstGeom>
          <a:noFill/>
          <a:ln>
            <a:noFill/>
          </a:ln>
        </p:spPr>
      </p:pic>
      <p:pic>
        <p:nvPicPr>
          <p:cNvPr id="170" name="Google Shape;170;p25"/>
          <p:cNvPicPr preferRelativeResize="0"/>
          <p:nvPr/>
        </p:nvPicPr>
        <p:blipFill>
          <a:blip r:embed="rId6">
            <a:alphaModFix/>
          </a:blip>
          <a:stretch>
            <a:fillRect/>
          </a:stretch>
        </p:blipFill>
        <p:spPr>
          <a:xfrm>
            <a:off x="8419988" y="2717274"/>
            <a:ext cx="2994501" cy="2373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QQ plot</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176" name="Google Shape;176;p26"/>
          <p:cNvSpPr txBox="1"/>
          <p:nvPr>
            <p:ph idx="1" type="body"/>
          </p:nvPr>
        </p:nvSpPr>
        <p:spPr>
          <a:xfrm>
            <a:off x="467550" y="1152475"/>
            <a:ext cx="127809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2"/>
              </a:buClr>
              <a:buSzPts val="1100"/>
              <a:buFont typeface="Arial"/>
              <a:buNone/>
            </a:pPr>
            <a:r>
              <a:rPr lang="en" sz="1500"/>
              <a:t>Event 20170527</a:t>
            </a:r>
            <a:endParaRPr sz="1500"/>
          </a:p>
          <a:p>
            <a:pPr indent="0" lvl="0" marL="0" rtl="0" algn="l">
              <a:lnSpc>
                <a:spcPct val="105000"/>
              </a:lnSpc>
              <a:spcBef>
                <a:spcPts val="1200"/>
              </a:spcBef>
              <a:spcAft>
                <a:spcPts val="0"/>
              </a:spcAft>
              <a:buClr>
                <a:schemeClr val="dk2"/>
              </a:buClr>
              <a:buSzPts val="1100"/>
              <a:buFont typeface="Arial"/>
              <a:buNone/>
            </a:pPr>
            <a:r>
              <a:rPr lang="en" sz="1500"/>
              <a:t>Device: 10409</a:t>
            </a:r>
            <a:endParaRPr sz="1500"/>
          </a:p>
          <a:p>
            <a:pPr indent="0" lvl="0" marL="0" rtl="0" algn="l">
              <a:lnSpc>
                <a:spcPct val="105000"/>
              </a:lnSpc>
              <a:spcBef>
                <a:spcPts val="1200"/>
              </a:spcBef>
              <a:spcAft>
                <a:spcPts val="0"/>
              </a:spcAft>
              <a:buClr>
                <a:schemeClr val="dk2"/>
              </a:buClr>
              <a:buSzPts val="1100"/>
              <a:buFont typeface="Arial"/>
              <a:buNone/>
            </a:pPr>
            <a:r>
              <a:rPr lang="en" sz="1500"/>
              <a:t>(supernode)</a:t>
            </a:r>
            <a:endParaRPr sz="1500"/>
          </a:p>
          <a:p>
            <a:pPr indent="0" lvl="0" marL="0" rtl="0" algn="l">
              <a:lnSpc>
                <a:spcPct val="105000"/>
              </a:lnSpc>
              <a:spcBef>
                <a:spcPts val="1200"/>
              </a:spcBef>
              <a:spcAft>
                <a:spcPts val="0"/>
              </a:spcAft>
              <a:buClr>
                <a:schemeClr val="dk2"/>
              </a:buClr>
              <a:buSzPts val="1100"/>
              <a:buFont typeface="Arial"/>
              <a:buNone/>
            </a:pPr>
            <a:r>
              <a:t/>
            </a:r>
            <a:endParaRPr sz="1900"/>
          </a:p>
          <a:p>
            <a:pPr indent="0" lvl="0" marL="0" rtl="0" algn="l">
              <a:lnSpc>
                <a:spcPct val="105000"/>
              </a:lnSpc>
              <a:spcBef>
                <a:spcPts val="1200"/>
              </a:spcBef>
              <a:spcAft>
                <a:spcPts val="0"/>
              </a:spcAft>
              <a:buClr>
                <a:schemeClr val="dk2"/>
              </a:buClr>
              <a:buSzPts val="1100"/>
              <a:buFont typeface="Arial"/>
              <a:buNone/>
            </a:pPr>
            <a:r>
              <a:t/>
            </a:r>
            <a:endParaRPr sz="1900"/>
          </a:p>
          <a:p>
            <a:pPr indent="0" lvl="0" marL="0" rtl="0" algn="l">
              <a:lnSpc>
                <a:spcPct val="105000"/>
              </a:lnSpc>
              <a:spcBef>
                <a:spcPts val="1200"/>
              </a:spcBef>
              <a:spcAft>
                <a:spcPts val="0"/>
              </a:spcAft>
              <a:buClr>
                <a:schemeClr val="dk2"/>
              </a:buClr>
              <a:buSzPts val="1100"/>
              <a:buFont typeface="Arial"/>
              <a:buNone/>
            </a:pPr>
            <a:r>
              <a:t/>
            </a:r>
            <a:endParaRPr sz="1900"/>
          </a:p>
          <a:p>
            <a:pPr indent="0" lvl="0" marL="0" rtl="0" algn="l">
              <a:lnSpc>
                <a:spcPct val="105000"/>
              </a:lnSpc>
              <a:spcBef>
                <a:spcPts val="1200"/>
              </a:spcBef>
              <a:spcAft>
                <a:spcPts val="0"/>
              </a:spcAft>
              <a:buClr>
                <a:schemeClr val="dk2"/>
              </a:buClr>
              <a:buSzPts val="1100"/>
              <a:buFont typeface="Arial"/>
              <a:buNone/>
            </a:pPr>
            <a:r>
              <a:t/>
            </a:r>
            <a:endParaRPr sz="1900"/>
          </a:p>
          <a:p>
            <a:pPr indent="0" lvl="0" marL="0" rtl="0" algn="l">
              <a:lnSpc>
                <a:spcPct val="105000"/>
              </a:lnSpc>
              <a:spcBef>
                <a:spcPts val="1200"/>
              </a:spcBef>
              <a:spcAft>
                <a:spcPts val="1200"/>
              </a:spcAft>
              <a:buNone/>
            </a:pPr>
            <a:r>
              <a:t/>
            </a:r>
            <a:endParaRPr sz="1900"/>
          </a:p>
        </p:txBody>
      </p:sp>
      <p:pic>
        <p:nvPicPr>
          <p:cNvPr id="177" name="Google Shape;177;p26"/>
          <p:cNvPicPr preferRelativeResize="0"/>
          <p:nvPr/>
        </p:nvPicPr>
        <p:blipFill>
          <a:blip r:embed="rId3">
            <a:alphaModFix/>
          </a:blip>
          <a:stretch>
            <a:fillRect/>
          </a:stretch>
        </p:blipFill>
        <p:spPr>
          <a:xfrm>
            <a:off x="8163131" y="49335"/>
            <a:ext cx="3117475" cy="2510552"/>
          </a:xfrm>
          <a:prstGeom prst="rect">
            <a:avLst/>
          </a:prstGeom>
          <a:noFill/>
          <a:ln>
            <a:noFill/>
          </a:ln>
        </p:spPr>
      </p:pic>
      <p:pic>
        <p:nvPicPr>
          <p:cNvPr id="178" name="Google Shape;178;p26"/>
          <p:cNvPicPr preferRelativeResize="0"/>
          <p:nvPr/>
        </p:nvPicPr>
        <p:blipFill>
          <a:blip r:embed="rId4">
            <a:alphaModFix/>
          </a:blip>
          <a:stretch>
            <a:fillRect/>
          </a:stretch>
        </p:blipFill>
        <p:spPr>
          <a:xfrm>
            <a:off x="3325181" y="2546025"/>
            <a:ext cx="3180864" cy="2561600"/>
          </a:xfrm>
          <a:prstGeom prst="rect">
            <a:avLst/>
          </a:prstGeom>
          <a:noFill/>
          <a:ln>
            <a:noFill/>
          </a:ln>
        </p:spPr>
      </p:pic>
      <p:pic>
        <p:nvPicPr>
          <p:cNvPr id="179" name="Google Shape;179;p26"/>
          <p:cNvPicPr preferRelativeResize="0"/>
          <p:nvPr/>
        </p:nvPicPr>
        <p:blipFill>
          <a:blip r:embed="rId5">
            <a:alphaModFix/>
          </a:blip>
          <a:stretch>
            <a:fillRect/>
          </a:stretch>
        </p:blipFill>
        <p:spPr>
          <a:xfrm>
            <a:off x="14166750" y="2516375"/>
            <a:ext cx="3180889" cy="2561600"/>
          </a:xfrm>
          <a:prstGeom prst="rect">
            <a:avLst/>
          </a:prstGeom>
          <a:noFill/>
          <a:ln>
            <a:noFill/>
          </a:ln>
        </p:spPr>
      </p:pic>
      <p:pic>
        <p:nvPicPr>
          <p:cNvPr id="180" name="Google Shape;180;p26"/>
          <p:cNvPicPr preferRelativeResize="0"/>
          <p:nvPr/>
        </p:nvPicPr>
        <p:blipFill>
          <a:blip r:embed="rId6">
            <a:alphaModFix/>
          </a:blip>
          <a:stretch>
            <a:fillRect/>
          </a:stretch>
        </p:blipFill>
        <p:spPr>
          <a:xfrm>
            <a:off x="3325200" y="92862"/>
            <a:ext cx="3180850" cy="2423512"/>
          </a:xfrm>
          <a:prstGeom prst="rect">
            <a:avLst/>
          </a:prstGeom>
          <a:noFill/>
          <a:ln>
            <a:noFill/>
          </a:ln>
        </p:spPr>
      </p:pic>
      <p:pic>
        <p:nvPicPr>
          <p:cNvPr id="181" name="Google Shape;181;p26"/>
          <p:cNvPicPr preferRelativeResize="0"/>
          <p:nvPr/>
        </p:nvPicPr>
        <p:blipFill>
          <a:blip r:embed="rId7">
            <a:alphaModFix/>
          </a:blip>
          <a:stretch>
            <a:fillRect/>
          </a:stretch>
        </p:blipFill>
        <p:spPr>
          <a:xfrm>
            <a:off x="8163150" y="2571550"/>
            <a:ext cx="3117475" cy="25105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QQ plot</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187" name="Google Shape;187;p27"/>
          <p:cNvSpPr txBox="1"/>
          <p:nvPr>
            <p:ph idx="1" type="body"/>
          </p:nvPr>
        </p:nvSpPr>
        <p:spPr>
          <a:xfrm>
            <a:off x="467550" y="1152475"/>
            <a:ext cx="127809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2"/>
              </a:buClr>
              <a:buSzPts val="1018"/>
              <a:buFont typeface="Arial"/>
              <a:buNone/>
            </a:pPr>
            <a:r>
              <a:rPr lang="en" sz="1495"/>
              <a:t>Event 20170527</a:t>
            </a:r>
            <a:endParaRPr sz="1495"/>
          </a:p>
          <a:p>
            <a:pPr indent="0" lvl="0" marL="0" rtl="0" algn="l">
              <a:lnSpc>
                <a:spcPct val="95000"/>
              </a:lnSpc>
              <a:spcBef>
                <a:spcPts val="1200"/>
              </a:spcBef>
              <a:spcAft>
                <a:spcPts val="0"/>
              </a:spcAft>
              <a:buSzPts val="1018"/>
              <a:buNone/>
            </a:pPr>
            <a:r>
              <a:rPr lang="en" sz="1495"/>
              <a:t>Device: 10081</a:t>
            </a:r>
            <a:endParaRPr sz="1495"/>
          </a:p>
          <a:p>
            <a:pPr indent="0" lvl="0" marL="0" rtl="0" algn="l">
              <a:lnSpc>
                <a:spcPct val="95000"/>
              </a:lnSpc>
              <a:spcBef>
                <a:spcPts val="1200"/>
              </a:spcBef>
              <a:spcAft>
                <a:spcPts val="0"/>
              </a:spcAft>
              <a:buClr>
                <a:schemeClr val="dk2"/>
              </a:buClr>
              <a:buSzPts val="1018"/>
              <a:buFont typeface="Arial"/>
              <a:buNone/>
            </a:pPr>
            <a:r>
              <a:t/>
            </a:r>
            <a:endParaRPr sz="1495"/>
          </a:p>
          <a:p>
            <a:pPr indent="0" lvl="0" marL="0" rtl="0" algn="l">
              <a:lnSpc>
                <a:spcPct val="95000"/>
              </a:lnSpc>
              <a:spcBef>
                <a:spcPts val="1200"/>
              </a:spcBef>
              <a:spcAft>
                <a:spcPts val="0"/>
              </a:spcAft>
              <a:buClr>
                <a:schemeClr val="dk2"/>
              </a:buClr>
              <a:buSzPts val="1018"/>
              <a:buFont typeface="Arial"/>
              <a:buNone/>
            </a:pPr>
            <a:r>
              <a:t/>
            </a:r>
            <a:endParaRPr sz="1865"/>
          </a:p>
          <a:p>
            <a:pPr indent="0" lvl="0" marL="0" rtl="0" algn="l">
              <a:lnSpc>
                <a:spcPct val="95000"/>
              </a:lnSpc>
              <a:spcBef>
                <a:spcPts val="1200"/>
              </a:spcBef>
              <a:spcAft>
                <a:spcPts val="0"/>
              </a:spcAft>
              <a:buClr>
                <a:schemeClr val="dk2"/>
              </a:buClr>
              <a:buSzPts val="1018"/>
              <a:buFont typeface="Arial"/>
              <a:buNone/>
            </a:pPr>
            <a:r>
              <a:t/>
            </a:r>
            <a:endParaRPr sz="1865"/>
          </a:p>
          <a:p>
            <a:pPr indent="0" lvl="0" marL="0" rtl="0" algn="l">
              <a:lnSpc>
                <a:spcPct val="95000"/>
              </a:lnSpc>
              <a:spcBef>
                <a:spcPts val="1200"/>
              </a:spcBef>
              <a:spcAft>
                <a:spcPts val="0"/>
              </a:spcAft>
              <a:buClr>
                <a:schemeClr val="dk2"/>
              </a:buClr>
              <a:buSzPts val="1018"/>
              <a:buFont typeface="Arial"/>
              <a:buNone/>
            </a:pPr>
            <a:r>
              <a:t/>
            </a:r>
            <a:endParaRPr sz="1865"/>
          </a:p>
          <a:p>
            <a:pPr indent="0" lvl="0" marL="0" rtl="0" algn="l">
              <a:lnSpc>
                <a:spcPct val="95000"/>
              </a:lnSpc>
              <a:spcBef>
                <a:spcPts val="1200"/>
              </a:spcBef>
              <a:spcAft>
                <a:spcPts val="0"/>
              </a:spcAft>
              <a:buClr>
                <a:schemeClr val="dk2"/>
              </a:buClr>
              <a:buSzPts val="1018"/>
              <a:buFont typeface="Arial"/>
              <a:buNone/>
            </a:pPr>
            <a:r>
              <a:t/>
            </a:r>
            <a:endParaRPr sz="1865"/>
          </a:p>
          <a:p>
            <a:pPr indent="0" lvl="0" marL="0" rtl="0" algn="l">
              <a:lnSpc>
                <a:spcPct val="95000"/>
              </a:lnSpc>
              <a:spcBef>
                <a:spcPts val="1200"/>
              </a:spcBef>
              <a:spcAft>
                <a:spcPts val="0"/>
              </a:spcAft>
              <a:buClr>
                <a:schemeClr val="dk2"/>
              </a:buClr>
              <a:buSzPts val="1018"/>
              <a:buFont typeface="Arial"/>
              <a:buNone/>
            </a:pPr>
            <a:r>
              <a:t/>
            </a:r>
            <a:endParaRPr sz="1865"/>
          </a:p>
          <a:p>
            <a:pPr indent="0" lvl="0" marL="0" rtl="0" algn="l">
              <a:lnSpc>
                <a:spcPct val="95000"/>
              </a:lnSpc>
              <a:spcBef>
                <a:spcPts val="1200"/>
              </a:spcBef>
              <a:spcAft>
                <a:spcPts val="1200"/>
              </a:spcAft>
              <a:buSzPts val="1018"/>
              <a:buNone/>
            </a:pPr>
            <a:r>
              <a:t/>
            </a:r>
            <a:endParaRPr sz="1865"/>
          </a:p>
        </p:txBody>
      </p:sp>
      <p:pic>
        <p:nvPicPr>
          <p:cNvPr id="188" name="Google Shape;188;p27"/>
          <p:cNvPicPr preferRelativeResize="0"/>
          <p:nvPr/>
        </p:nvPicPr>
        <p:blipFill>
          <a:blip r:embed="rId3">
            <a:alphaModFix/>
          </a:blip>
          <a:stretch>
            <a:fillRect/>
          </a:stretch>
        </p:blipFill>
        <p:spPr>
          <a:xfrm>
            <a:off x="8783755" y="221200"/>
            <a:ext cx="3032626" cy="2442225"/>
          </a:xfrm>
          <a:prstGeom prst="rect">
            <a:avLst/>
          </a:prstGeom>
          <a:noFill/>
          <a:ln>
            <a:noFill/>
          </a:ln>
        </p:spPr>
      </p:pic>
      <p:pic>
        <p:nvPicPr>
          <p:cNvPr id="189" name="Google Shape;189;p27"/>
          <p:cNvPicPr preferRelativeResize="0"/>
          <p:nvPr/>
        </p:nvPicPr>
        <p:blipFill>
          <a:blip r:embed="rId4">
            <a:alphaModFix/>
          </a:blip>
          <a:stretch>
            <a:fillRect/>
          </a:stretch>
        </p:blipFill>
        <p:spPr>
          <a:xfrm>
            <a:off x="3700951" y="2641376"/>
            <a:ext cx="3133650" cy="2523567"/>
          </a:xfrm>
          <a:prstGeom prst="rect">
            <a:avLst/>
          </a:prstGeom>
          <a:noFill/>
          <a:ln>
            <a:noFill/>
          </a:ln>
        </p:spPr>
      </p:pic>
      <p:pic>
        <p:nvPicPr>
          <p:cNvPr id="190" name="Google Shape;190;p27"/>
          <p:cNvPicPr preferRelativeResize="0"/>
          <p:nvPr/>
        </p:nvPicPr>
        <p:blipFill>
          <a:blip r:embed="rId5">
            <a:alphaModFix/>
          </a:blip>
          <a:stretch>
            <a:fillRect/>
          </a:stretch>
        </p:blipFill>
        <p:spPr>
          <a:xfrm>
            <a:off x="14561767" y="2605845"/>
            <a:ext cx="3032653" cy="2442225"/>
          </a:xfrm>
          <a:prstGeom prst="rect">
            <a:avLst/>
          </a:prstGeom>
          <a:noFill/>
          <a:ln>
            <a:noFill/>
          </a:ln>
        </p:spPr>
      </p:pic>
      <p:pic>
        <p:nvPicPr>
          <p:cNvPr id="191" name="Google Shape;191;p27"/>
          <p:cNvPicPr preferRelativeResize="0"/>
          <p:nvPr/>
        </p:nvPicPr>
        <p:blipFill>
          <a:blip r:embed="rId6">
            <a:alphaModFix/>
          </a:blip>
          <a:stretch>
            <a:fillRect/>
          </a:stretch>
        </p:blipFill>
        <p:spPr>
          <a:xfrm>
            <a:off x="3700950" y="283475"/>
            <a:ext cx="3133650" cy="2398577"/>
          </a:xfrm>
          <a:prstGeom prst="rect">
            <a:avLst/>
          </a:prstGeom>
          <a:noFill/>
          <a:ln>
            <a:noFill/>
          </a:ln>
        </p:spPr>
      </p:pic>
      <p:pic>
        <p:nvPicPr>
          <p:cNvPr id="192" name="Google Shape;192;p27"/>
          <p:cNvPicPr preferRelativeResize="0"/>
          <p:nvPr/>
        </p:nvPicPr>
        <p:blipFill>
          <a:blip r:embed="rId7">
            <a:alphaModFix/>
          </a:blip>
          <a:stretch>
            <a:fillRect/>
          </a:stretch>
        </p:blipFill>
        <p:spPr>
          <a:xfrm>
            <a:off x="8707987" y="2641376"/>
            <a:ext cx="3133650" cy="2523561"/>
          </a:xfrm>
          <a:prstGeom prst="rect">
            <a:avLst/>
          </a:prstGeom>
          <a:noFill/>
          <a:ln>
            <a:noFill/>
          </a:ln>
        </p:spPr>
      </p:pic>
      <p:sp>
        <p:nvSpPr>
          <p:cNvPr id="193" name="Google Shape;193;p27"/>
          <p:cNvSpPr txBox="1"/>
          <p:nvPr/>
        </p:nvSpPr>
        <p:spPr>
          <a:xfrm>
            <a:off x="4520400" y="0"/>
            <a:ext cx="852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Event 20170527 (Device: 10081) - PDF and QQ Plots for Normal and GEV Distributions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b="1" sz="3000">
              <a:solidFill>
                <a:schemeClr val="dk2"/>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&amp; normal distribution</a:t>
            </a:r>
            <a:endParaRPr/>
          </a:p>
        </p:txBody>
      </p:sp>
      <p:sp>
        <p:nvSpPr>
          <p:cNvPr id="199" name="Google Shape;199;p28"/>
          <p:cNvSpPr txBox="1"/>
          <p:nvPr>
            <p:ph idx="1" type="body"/>
          </p:nvPr>
        </p:nvSpPr>
        <p:spPr>
          <a:xfrm>
            <a:off x="467550" y="1152475"/>
            <a:ext cx="127809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2"/>
              </a:buClr>
              <a:buSzPts val="523"/>
              <a:buFont typeface="Arial"/>
              <a:buNone/>
            </a:pPr>
            <a:r>
              <a:rPr lang="en" sz="1400"/>
              <a:t>Device: 10305</a:t>
            </a:r>
            <a:endParaRPr sz="1400"/>
          </a:p>
          <a:p>
            <a:pPr indent="0" lvl="0" marL="0" rtl="0" algn="l">
              <a:lnSpc>
                <a:spcPct val="105000"/>
              </a:lnSpc>
              <a:spcBef>
                <a:spcPts val="1200"/>
              </a:spcBef>
              <a:spcAft>
                <a:spcPts val="0"/>
              </a:spcAft>
              <a:buClr>
                <a:schemeClr val="dk2"/>
              </a:buClr>
              <a:buSzPts val="523"/>
              <a:buFont typeface="Arial"/>
              <a:buNone/>
            </a:pPr>
            <a:r>
              <a:rPr lang="en" sz="1400"/>
              <a:t>(supernode)</a:t>
            </a:r>
            <a:endParaRPr sz="1400"/>
          </a:p>
          <a:p>
            <a:pPr indent="0" lvl="0" marL="0" rtl="0" algn="l">
              <a:lnSpc>
                <a:spcPct val="105000"/>
              </a:lnSpc>
              <a:spcBef>
                <a:spcPts val="1200"/>
              </a:spcBef>
              <a:spcAft>
                <a:spcPts val="0"/>
              </a:spcAft>
              <a:buSzPts val="523"/>
              <a:buNone/>
            </a:pPr>
            <a:r>
              <a:t/>
            </a:r>
            <a:endParaRPr sz="1400"/>
          </a:p>
          <a:p>
            <a:pPr indent="0" lvl="0" marL="0" rtl="0" algn="l">
              <a:lnSpc>
                <a:spcPct val="105000"/>
              </a:lnSpc>
              <a:spcBef>
                <a:spcPts val="1200"/>
              </a:spcBef>
              <a:spcAft>
                <a:spcPts val="0"/>
              </a:spcAft>
              <a:buSzPts val="523"/>
              <a:buNone/>
            </a:pPr>
            <a:r>
              <a:t/>
            </a:r>
            <a:endParaRPr sz="1400"/>
          </a:p>
          <a:p>
            <a:pPr indent="0" lvl="0" marL="0" rtl="0" algn="l">
              <a:lnSpc>
                <a:spcPct val="105000"/>
              </a:lnSpc>
              <a:spcBef>
                <a:spcPts val="1200"/>
              </a:spcBef>
              <a:spcAft>
                <a:spcPts val="0"/>
              </a:spcAft>
              <a:buSzPts val="523"/>
              <a:buNone/>
            </a:pPr>
            <a:r>
              <a:t/>
            </a:r>
            <a:endParaRPr sz="1400"/>
          </a:p>
          <a:p>
            <a:pPr indent="0" lvl="0" marL="0" rtl="0" algn="l">
              <a:lnSpc>
                <a:spcPct val="105000"/>
              </a:lnSpc>
              <a:spcBef>
                <a:spcPts val="1200"/>
              </a:spcBef>
              <a:spcAft>
                <a:spcPts val="0"/>
              </a:spcAft>
              <a:buSzPts val="523"/>
              <a:buNone/>
            </a:pPr>
            <a:r>
              <a:t/>
            </a:r>
            <a:endParaRPr sz="1400"/>
          </a:p>
          <a:p>
            <a:pPr indent="0" lvl="0" marL="0" rtl="0" algn="l">
              <a:lnSpc>
                <a:spcPct val="105000"/>
              </a:lnSpc>
              <a:spcBef>
                <a:spcPts val="1200"/>
              </a:spcBef>
              <a:spcAft>
                <a:spcPts val="0"/>
              </a:spcAft>
              <a:buSzPts val="523"/>
              <a:buNone/>
            </a:pPr>
            <a:r>
              <a:t/>
            </a:r>
            <a:endParaRPr sz="1400"/>
          </a:p>
          <a:p>
            <a:pPr indent="0" lvl="0" marL="0" rtl="0" algn="l">
              <a:lnSpc>
                <a:spcPct val="105000"/>
              </a:lnSpc>
              <a:spcBef>
                <a:spcPts val="1200"/>
              </a:spcBef>
              <a:spcAft>
                <a:spcPts val="0"/>
              </a:spcAft>
              <a:buSzPts val="523"/>
              <a:buNone/>
            </a:pPr>
            <a:r>
              <a:t/>
            </a:r>
            <a:endParaRPr sz="1400"/>
          </a:p>
          <a:p>
            <a:pPr indent="0" lvl="0" marL="0" rtl="0" algn="l">
              <a:lnSpc>
                <a:spcPct val="105000"/>
              </a:lnSpc>
              <a:spcBef>
                <a:spcPts val="1200"/>
              </a:spcBef>
              <a:spcAft>
                <a:spcPts val="0"/>
              </a:spcAft>
              <a:buSzPts val="523"/>
              <a:buNone/>
            </a:pPr>
            <a:r>
              <a:t/>
            </a:r>
            <a:endParaRPr sz="1400"/>
          </a:p>
          <a:p>
            <a:pPr indent="457200" lvl="0" marL="1828800" rtl="0" algn="l">
              <a:lnSpc>
                <a:spcPct val="105000"/>
              </a:lnSpc>
              <a:spcBef>
                <a:spcPts val="1200"/>
              </a:spcBef>
              <a:spcAft>
                <a:spcPts val="0"/>
              </a:spcAft>
              <a:buClr>
                <a:schemeClr val="dk2"/>
              </a:buClr>
              <a:buSzPts val="523"/>
              <a:buFont typeface="Arial"/>
              <a:buNone/>
            </a:pPr>
            <a:r>
              <a:rPr lang="en" sz="1400"/>
              <a:t>20150622 				    20170527 				    20180825</a:t>
            </a:r>
            <a:endParaRPr sz="1400"/>
          </a:p>
          <a:p>
            <a:pPr indent="0" lvl="0" marL="0" rtl="0" algn="l">
              <a:lnSpc>
                <a:spcPct val="105000"/>
              </a:lnSpc>
              <a:spcBef>
                <a:spcPts val="1200"/>
              </a:spcBef>
              <a:spcAft>
                <a:spcPts val="0"/>
              </a:spcAft>
              <a:buClr>
                <a:schemeClr val="dk2"/>
              </a:buClr>
              <a:buSzPts val="523"/>
              <a:buFont typeface="Arial"/>
              <a:buNone/>
            </a:pPr>
            <a:r>
              <a:t/>
            </a:r>
            <a:endParaRPr sz="1400"/>
          </a:p>
          <a:p>
            <a:pPr indent="0" lvl="0" marL="0" rtl="0" algn="l">
              <a:lnSpc>
                <a:spcPct val="105000"/>
              </a:lnSpc>
              <a:spcBef>
                <a:spcPts val="1200"/>
              </a:spcBef>
              <a:spcAft>
                <a:spcPts val="0"/>
              </a:spcAft>
              <a:buClr>
                <a:schemeClr val="dk2"/>
              </a:buClr>
              <a:buSzPts val="523"/>
              <a:buFont typeface="Arial"/>
              <a:buNone/>
            </a:pPr>
            <a:r>
              <a:t/>
            </a:r>
            <a:endParaRPr sz="1400"/>
          </a:p>
          <a:p>
            <a:pPr indent="0" lvl="0" marL="0" rtl="0" algn="l">
              <a:lnSpc>
                <a:spcPct val="105000"/>
              </a:lnSpc>
              <a:spcBef>
                <a:spcPts val="1200"/>
              </a:spcBef>
              <a:spcAft>
                <a:spcPts val="0"/>
              </a:spcAft>
              <a:buClr>
                <a:schemeClr val="dk2"/>
              </a:buClr>
              <a:buSzPts val="523"/>
              <a:buFont typeface="Arial"/>
              <a:buNone/>
            </a:pPr>
            <a:r>
              <a:t/>
            </a:r>
            <a:endParaRPr sz="1400"/>
          </a:p>
          <a:p>
            <a:pPr indent="0" lvl="0" marL="0" rtl="0" algn="l">
              <a:lnSpc>
                <a:spcPct val="105000"/>
              </a:lnSpc>
              <a:spcBef>
                <a:spcPts val="1200"/>
              </a:spcBef>
              <a:spcAft>
                <a:spcPts val="1200"/>
              </a:spcAft>
              <a:buSzPts val="523"/>
              <a:buNone/>
            </a:pPr>
            <a:r>
              <a:t/>
            </a:r>
            <a:endParaRPr sz="1400"/>
          </a:p>
        </p:txBody>
      </p:sp>
      <p:pic>
        <p:nvPicPr>
          <p:cNvPr id="200" name="Google Shape;200;p28"/>
          <p:cNvPicPr preferRelativeResize="0"/>
          <p:nvPr/>
        </p:nvPicPr>
        <p:blipFill>
          <a:blip r:embed="rId3">
            <a:alphaModFix/>
          </a:blip>
          <a:stretch>
            <a:fillRect/>
          </a:stretch>
        </p:blipFill>
        <p:spPr>
          <a:xfrm>
            <a:off x="9851662" y="1078167"/>
            <a:ext cx="2086476" cy="1653933"/>
          </a:xfrm>
          <a:prstGeom prst="rect">
            <a:avLst/>
          </a:prstGeom>
          <a:noFill/>
          <a:ln>
            <a:noFill/>
          </a:ln>
        </p:spPr>
      </p:pic>
      <p:pic>
        <p:nvPicPr>
          <p:cNvPr id="201" name="Google Shape;201;p28"/>
          <p:cNvPicPr preferRelativeResize="0"/>
          <p:nvPr/>
        </p:nvPicPr>
        <p:blipFill>
          <a:blip r:embed="rId4">
            <a:alphaModFix/>
          </a:blip>
          <a:stretch>
            <a:fillRect/>
          </a:stretch>
        </p:blipFill>
        <p:spPr>
          <a:xfrm>
            <a:off x="14899275" y="1068417"/>
            <a:ext cx="2050550" cy="1651320"/>
          </a:xfrm>
          <a:prstGeom prst="rect">
            <a:avLst/>
          </a:prstGeom>
          <a:noFill/>
          <a:ln>
            <a:noFill/>
          </a:ln>
        </p:spPr>
      </p:pic>
      <p:pic>
        <p:nvPicPr>
          <p:cNvPr id="202" name="Google Shape;202;p28"/>
          <p:cNvPicPr preferRelativeResize="0"/>
          <p:nvPr/>
        </p:nvPicPr>
        <p:blipFill>
          <a:blip r:embed="rId5">
            <a:alphaModFix/>
          </a:blip>
          <a:stretch>
            <a:fillRect/>
          </a:stretch>
        </p:blipFill>
        <p:spPr>
          <a:xfrm>
            <a:off x="14725500" y="3256078"/>
            <a:ext cx="2050550" cy="1651347"/>
          </a:xfrm>
          <a:prstGeom prst="rect">
            <a:avLst/>
          </a:prstGeom>
          <a:noFill/>
          <a:ln>
            <a:noFill/>
          </a:ln>
        </p:spPr>
      </p:pic>
      <p:pic>
        <p:nvPicPr>
          <p:cNvPr id="203" name="Google Shape;203;p28"/>
          <p:cNvPicPr preferRelativeResize="0"/>
          <p:nvPr/>
        </p:nvPicPr>
        <p:blipFill>
          <a:blip r:embed="rId6">
            <a:alphaModFix/>
          </a:blip>
          <a:stretch>
            <a:fillRect/>
          </a:stretch>
        </p:blipFill>
        <p:spPr>
          <a:xfrm>
            <a:off x="6454913" y="1064743"/>
            <a:ext cx="2086474" cy="1680307"/>
          </a:xfrm>
          <a:prstGeom prst="rect">
            <a:avLst/>
          </a:prstGeom>
          <a:noFill/>
          <a:ln>
            <a:noFill/>
          </a:ln>
        </p:spPr>
      </p:pic>
      <p:pic>
        <p:nvPicPr>
          <p:cNvPr id="204" name="Google Shape;204;p28"/>
          <p:cNvPicPr preferRelativeResize="0"/>
          <p:nvPr/>
        </p:nvPicPr>
        <p:blipFill>
          <a:blip r:embed="rId7">
            <a:alphaModFix/>
          </a:blip>
          <a:stretch>
            <a:fillRect/>
          </a:stretch>
        </p:blipFill>
        <p:spPr>
          <a:xfrm>
            <a:off x="2924306" y="1068420"/>
            <a:ext cx="2146975" cy="1701881"/>
          </a:xfrm>
          <a:prstGeom prst="rect">
            <a:avLst/>
          </a:prstGeom>
          <a:noFill/>
          <a:ln>
            <a:noFill/>
          </a:ln>
        </p:spPr>
      </p:pic>
      <p:pic>
        <p:nvPicPr>
          <p:cNvPr id="205" name="Google Shape;205;p28"/>
          <p:cNvPicPr preferRelativeResize="0"/>
          <p:nvPr/>
        </p:nvPicPr>
        <p:blipFill>
          <a:blip r:embed="rId8">
            <a:alphaModFix/>
          </a:blip>
          <a:stretch>
            <a:fillRect/>
          </a:stretch>
        </p:blipFill>
        <p:spPr>
          <a:xfrm>
            <a:off x="2878950" y="2919917"/>
            <a:ext cx="2146975" cy="1701883"/>
          </a:xfrm>
          <a:prstGeom prst="rect">
            <a:avLst/>
          </a:prstGeom>
          <a:noFill/>
          <a:ln>
            <a:noFill/>
          </a:ln>
        </p:spPr>
      </p:pic>
      <p:pic>
        <p:nvPicPr>
          <p:cNvPr id="206" name="Google Shape;206;p28"/>
          <p:cNvPicPr preferRelativeResize="0"/>
          <p:nvPr/>
        </p:nvPicPr>
        <p:blipFill>
          <a:blip r:embed="rId9">
            <a:alphaModFix/>
          </a:blip>
          <a:stretch>
            <a:fillRect/>
          </a:stretch>
        </p:blipFill>
        <p:spPr>
          <a:xfrm>
            <a:off x="6427988" y="2954696"/>
            <a:ext cx="2086474" cy="1680254"/>
          </a:xfrm>
          <a:prstGeom prst="rect">
            <a:avLst/>
          </a:prstGeom>
          <a:noFill/>
          <a:ln>
            <a:noFill/>
          </a:ln>
        </p:spPr>
      </p:pic>
      <p:pic>
        <p:nvPicPr>
          <p:cNvPr id="207" name="Google Shape;207;p28"/>
          <p:cNvPicPr preferRelativeResize="0"/>
          <p:nvPr/>
        </p:nvPicPr>
        <p:blipFill>
          <a:blip r:embed="rId10">
            <a:alphaModFix/>
          </a:blip>
          <a:stretch>
            <a:fillRect/>
          </a:stretch>
        </p:blipFill>
        <p:spPr>
          <a:xfrm>
            <a:off x="9806287" y="2943892"/>
            <a:ext cx="2146975" cy="17018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Data &amp; GEV distribution</a:t>
            </a:r>
            <a:endParaRPr/>
          </a:p>
          <a:p>
            <a:pPr indent="0" lvl="0" marL="0" rtl="0" algn="l">
              <a:spcBef>
                <a:spcPts val="0"/>
              </a:spcBef>
              <a:spcAft>
                <a:spcPts val="0"/>
              </a:spcAft>
              <a:buNone/>
            </a:pPr>
            <a:r>
              <a:t/>
            </a:r>
            <a:endParaRPr/>
          </a:p>
        </p:txBody>
      </p:sp>
      <p:sp>
        <p:nvSpPr>
          <p:cNvPr id="213" name="Google Shape;213;p29"/>
          <p:cNvSpPr txBox="1"/>
          <p:nvPr>
            <p:ph idx="1" type="body"/>
          </p:nvPr>
        </p:nvSpPr>
        <p:spPr>
          <a:xfrm>
            <a:off x="467550" y="1152475"/>
            <a:ext cx="12780900" cy="34164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2"/>
              </a:buClr>
              <a:buSzPts val="688"/>
              <a:buFont typeface="Arial"/>
              <a:buNone/>
            </a:pPr>
            <a:r>
              <a:rPr lang="en" sz="1475"/>
              <a:t>Device: 10305</a:t>
            </a:r>
            <a:endParaRPr sz="1475"/>
          </a:p>
          <a:p>
            <a:pPr indent="0" lvl="0" marL="0" rtl="0" algn="l">
              <a:lnSpc>
                <a:spcPct val="85000"/>
              </a:lnSpc>
              <a:spcBef>
                <a:spcPts val="1200"/>
              </a:spcBef>
              <a:spcAft>
                <a:spcPts val="0"/>
              </a:spcAft>
              <a:buClr>
                <a:schemeClr val="dk2"/>
              </a:buClr>
              <a:buSzPts val="688"/>
              <a:buFont typeface="Arial"/>
              <a:buNone/>
            </a:pPr>
            <a:r>
              <a:rPr lang="en" sz="1475"/>
              <a:t>(supernode)</a:t>
            </a:r>
            <a:endParaRPr sz="1475"/>
          </a:p>
          <a:p>
            <a:pPr indent="0" lvl="0" marL="0" rtl="0" algn="l">
              <a:lnSpc>
                <a:spcPct val="85000"/>
              </a:lnSpc>
              <a:spcBef>
                <a:spcPts val="1200"/>
              </a:spcBef>
              <a:spcAft>
                <a:spcPts val="0"/>
              </a:spcAft>
              <a:buClr>
                <a:schemeClr val="dk2"/>
              </a:buClr>
              <a:buSzPts val="688"/>
              <a:buFont typeface="Arial"/>
              <a:buNone/>
            </a:pPr>
            <a:r>
              <a:t/>
            </a:r>
            <a:endParaRPr sz="1475"/>
          </a:p>
          <a:p>
            <a:pPr indent="0" lvl="0" marL="0" rtl="0" algn="l">
              <a:lnSpc>
                <a:spcPct val="85000"/>
              </a:lnSpc>
              <a:spcBef>
                <a:spcPts val="1200"/>
              </a:spcBef>
              <a:spcAft>
                <a:spcPts val="0"/>
              </a:spcAft>
              <a:buClr>
                <a:schemeClr val="dk2"/>
              </a:buClr>
              <a:buSzPts val="688"/>
              <a:buFont typeface="Arial"/>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2743200" rtl="0" algn="l">
              <a:lnSpc>
                <a:spcPct val="85000"/>
              </a:lnSpc>
              <a:spcBef>
                <a:spcPts val="1200"/>
              </a:spcBef>
              <a:spcAft>
                <a:spcPts val="0"/>
              </a:spcAft>
              <a:buClr>
                <a:schemeClr val="dk2"/>
              </a:buClr>
              <a:buSzPts val="688"/>
              <a:buFont typeface="Arial"/>
              <a:buNone/>
            </a:pPr>
            <a:r>
              <a:rPr lang="en" sz="1475"/>
              <a:t>    20210512 				20220409</a:t>
            </a:r>
            <a:endParaRPr sz="1475"/>
          </a:p>
          <a:p>
            <a:pPr indent="0" lvl="0" marL="0" rtl="0" algn="l">
              <a:lnSpc>
                <a:spcPct val="85000"/>
              </a:lnSpc>
              <a:spcBef>
                <a:spcPts val="1200"/>
              </a:spcBef>
              <a:spcAft>
                <a:spcPts val="0"/>
              </a:spcAft>
              <a:buClr>
                <a:schemeClr val="dk2"/>
              </a:buClr>
              <a:buSzPts val="688"/>
              <a:buFont typeface="Arial"/>
              <a:buNone/>
            </a:pPr>
            <a:r>
              <a:t/>
            </a:r>
            <a:endParaRPr sz="1475"/>
          </a:p>
          <a:p>
            <a:pPr indent="0" lvl="0" marL="0" rtl="0" algn="l">
              <a:lnSpc>
                <a:spcPct val="85000"/>
              </a:lnSpc>
              <a:spcBef>
                <a:spcPts val="1200"/>
              </a:spcBef>
              <a:spcAft>
                <a:spcPts val="0"/>
              </a:spcAft>
              <a:buClr>
                <a:schemeClr val="dk2"/>
              </a:buClr>
              <a:buSzPts val="688"/>
              <a:buFont typeface="Arial"/>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SzPts val="688"/>
              <a:buNone/>
            </a:pPr>
            <a:r>
              <a:t/>
            </a:r>
            <a:endParaRPr sz="1475"/>
          </a:p>
          <a:p>
            <a:pPr indent="0" lvl="0" marL="0" rtl="0" algn="l">
              <a:lnSpc>
                <a:spcPct val="85000"/>
              </a:lnSpc>
              <a:spcBef>
                <a:spcPts val="1200"/>
              </a:spcBef>
              <a:spcAft>
                <a:spcPts val="0"/>
              </a:spcAft>
              <a:buClr>
                <a:schemeClr val="dk2"/>
              </a:buClr>
              <a:buSzPts val="688"/>
              <a:buFont typeface="Arial"/>
              <a:buNone/>
            </a:pPr>
            <a:r>
              <a:t/>
            </a:r>
            <a:endParaRPr sz="1475"/>
          </a:p>
          <a:p>
            <a:pPr indent="0" lvl="0" marL="0" rtl="0" algn="l">
              <a:lnSpc>
                <a:spcPct val="85000"/>
              </a:lnSpc>
              <a:spcBef>
                <a:spcPts val="1200"/>
              </a:spcBef>
              <a:spcAft>
                <a:spcPts val="0"/>
              </a:spcAft>
              <a:buClr>
                <a:schemeClr val="dk2"/>
              </a:buClr>
              <a:buSzPts val="688"/>
              <a:buFont typeface="Arial"/>
              <a:buNone/>
            </a:pPr>
            <a:r>
              <a:t/>
            </a:r>
            <a:endParaRPr sz="1475"/>
          </a:p>
          <a:p>
            <a:pPr indent="0" lvl="0" marL="0" rtl="0" algn="l">
              <a:lnSpc>
                <a:spcPct val="95000"/>
              </a:lnSpc>
              <a:spcBef>
                <a:spcPts val="1200"/>
              </a:spcBef>
              <a:spcAft>
                <a:spcPts val="1200"/>
              </a:spcAft>
              <a:buSzPts val="688"/>
              <a:buNone/>
            </a:pPr>
            <a:r>
              <a:t/>
            </a:r>
            <a:endParaRPr sz="1725"/>
          </a:p>
        </p:txBody>
      </p:sp>
      <p:pic>
        <p:nvPicPr>
          <p:cNvPr id="214" name="Google Shape;214;p29"/>
          <p:cNvPicPr preferRelativeResize="0"/>
          <p:nvPr/>
        </p:nvPicPr>
        <p:blipFill>
          <a:blip r:embed="rId3">
            <a:alphaModFix/>
          </a:blip>
          <a:stretch>
            <a:fillRect/>
          </a:stretch>
        </p:blipFill>
        <p:spPr>
          <a:xfrm>
            <a:off x="14382226" y="4056335"/>
            <a:ext cx="2086476" cy="1653915"/>
          </a:xfrm>
          <a:prstGeom prst="rect">
            <a:avLst/>
          </a:prstGeom>
          <a:noFill/>
          <a:ln>
            <a:noFill/>
          </a:ln>
        </p:spPr>
      </p:pic>
      <p:pic>
        <p:nvPicPr>
          <p:cNvPr id="215" name="Google Shape;215;p29"/>
          <p:cNvPicPr preferRelativeResize="0"/>
          <p:nvPr/>
        </p:nvPicPr>
        <p:blipFill>
          <a:blip r:embed="rId4">
            <a:alphaModFix/>
          </a:blip>
          <a:stretch>
            <a:fillRect/>
          </a:stretch>
        </p:blipFill>
        <p:spPr>
          <a:xfrm>
            <a:off x="4014900" y="2871875"/>
            <a:ext cx="2086474" cy="1680306"/>
          </a:xfrm>
          <a:prstGeom prst="rect">
            <a:avLst/>
          </a:prstGeom>
          <a:noFill/>
          <a:ln>
            <a:noFill/>
          </a:ln>
        </p:spPr>
      </p:pic>
      <p:pic>
        <p:nvPicPr>
          <p:cNvPr id="216" name="Google Shape;216;p29"/>
          <p:cNvPicPr preferRelativeResize="0"/>
          <p:nvPr/>
        </p:nvPicPr>
        <p:blipFill>
          <a:blip r:embed="rId5">
            <a:alphaModFix/>
          </a:blip>
          <a:stretch>
            <a:fillRect/>
          </a:stretch>
        </p:blipFill>
        <p:spPr>
          <a:xfrm>
            <a:off x="7797000" y="2866975"/>
            <a:ext cx="2146975" cy="1690101"/>
          </a:xfrm>
          <a:prstGeom prst="rect">
            <a:avLst/>
          </a:prstGeom>
          <a:noFill/>
          <a:ln>
            <a:noFill/>
          </a:ln>
        </p:spPr>
      </p:pic>
      <p:pic>
        <p:nvPicPr>
          <p:cNvPr id="217" name="Google Shape;217;p29"/>
          <p:cNvPicPr preferRelativeResize="0"/>
          <p:nvPr/>
        </p:nvPicPr>
        <p:blipFill>
          <a:blip r:embed="rId6">
            <a:alphaModFix/>
          </a:blip>
          <a:stretch>
            <a:fillRect/>
          </a:stretch>
        </p:blipFill>
        <p:spPr>
          <a:xfrm>
            <a:off x="14247488" y="2148302"/>
            <a:ext cx="2086474" cy="1680223"/>
          </a:xfrm>
          <a:prstGeom prst="rect">
            <a:avLst/>
          </a:prstGeom>
          <a:noFill/>
          <a:ln>
            <a:noFill/>
          </a:ln>
        </p:spPr>
      </p:pic>
      <p:pic>
        <p:nvPicPr>
          <p:cNvPr id="218" name="Google Shape;218;p29"/>
          <p:cNvPicPr preferRelativeResize="0"/>
          <p:nvPr/>
        </p:nvPicPr>
        <p:blipFill>
          <a:blip r:embed="rId7">
            <a:alphaModFix/>
          </a:blip>
          <a:stretch>
            <a:fillRect/>
          </a:stretch>
        </p:blipFill>
        <p:spPr>
          <a:xfrm>
            <a:off x="14382225" y="103213"/>
            <a:ext cx="2086476" cy="1653942"/>
          </a:xfrm>
          <a:prstGeom prst="rect">
            <a:avLst/>
          </a:prstGeom>
          <a:noFill/>
          <a:ln>
            <a:noFill/>
          </a:ln>
        </p:spPr>
      </p:pic>
      <p:pic>
        <p:nvPicPr>
          <p:cNvPr id="219" name="Google Shape;219;p29"/>
          <p:cNvPicPr preferRelativeResize="0"/>
          <p:nvPr/>
        </p:nvPicPr>
        <p:blipFill>
          <a:blip r:embed="rId8">
            <a:alphaModFix/>
          </a:blip>
          <a:stretch>
            <a:fillRect/>
          </a:stretch>
        </p:blipFill>
        <p:spPr>
          <a:xfrm>
            <a:off x="4014900" y="1068292"/>
            <a:ext cx="2050550" cy="1651320"/>
          </a:xfrm>
          <a:prstGeom prst="rect">
            <a:avLst/>
          </a:prstGeom>
          <a:noFill/>
          <a:ln>
            <a:noFill/>
          </a:ln>
        </p:spPr>
      </p:pic>
      <p:pic>
        <p:nvPicPr>
          <p:cNvPr id="220" name="Google Shape;220;p29"/>
          <p:cNvPicPr preferRelativeResize="0"/>
          <p:nvPr/>
        </p:nvPicPr>
        <p:blipFill>
          <a:blip r:embed="rId9">
            <a:alphaModFix/>
          </a:blip>
          <a:stretch>
            <a:fillRect/>
          </a:stretch>
        </p:blipFill>
        <p:spPr>
          <a:xfrm>
            <a:off x="7869319" y="1065833"/>
            <a:ext cx="2050550" cy="16513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 name="Shape 224"/>
        <p:cNvGrpSpPr/>
        <p:nvPr/>
      </p:nvGrpSpPr>
      <p:grpSpPr>
        <a:xfrm>
          <a:off x="0" y="0"/>
          <a:ext cx="0" cy="0"/>
          <a:chOff x="0" y="0"/>
          <a:chExt cx="0" cy="0"/>
        </a:xfrm>
      </p:grpSpPr>
      <p:pic>
        <p:nvPicPr>
          <p:cNvPr id="225" name="Google Shape;225;p30"/>
          <p:cNvPicPr preferRelativeResize="0"/>
          <p:nvPr/>
        </p:nvPicPr>
        <p:blipFill>
          <a:blip r:embed="rId3">
            <a:alphaModFix/>
          </a:blip>
          <a:stretch>
            <a:fillRect/>
          </a:stretch>
        </p:blipFill>
        <p:spPr>
          <a:xfrm>
            <a:off x="59099" y="1182675"/>
            <a:ext cx="2002825" cy="1587625"/>
          </a:xfrm>
          <a:prstGeom prst="rect">
            <a:avLst/>
          </a:prstGeom>
          <a:noFill/>
          <a:ln>
            <a:noFill/>
          </a:ln>
        </p:spPr>
      </p:pic>
      <p:pic>
        <p:nvPicPr>
          <p:cNvPr id="226" name="Google Shape;226;p30"/>
          <p:cNvPicPr preferRelativeResize="0"/>
          <p:nvPr/>
        </p:nvPicPr>
        <p:blipFill>
          <a:blip r:embed="rId4">
            <a:alphaModFix/>
          </a:blip>
          <a:stretch>
            <a:fillRect/>
          </a:stretch>
        </p:blipFill>
        <p:spPr>
          <a:xfrm>
            <a:off x="59100" y="5847266"/>
            <a:ext cx="2002825" cy="1587633"/>
          </a:xfrm>
          <a:prstGeom prst="rect">
            <a:avLst/>
          </a:prstGeom>
          <a:noFill/>
          <a:ln>
            <a:noFill/>
          </a:ln>
        </p:spPr>
      </p:pic>
      <p:pic>
        <p:nvPicPr>
          <p:cNvPr id="227" name="Google Shape;227;p30"/>
          <p:cNvPicPr preferRelativeResize="0"/>
          <p:nvPr/>
        </p:nvPicPr>
        <p:blipFill>
          <a:blip r:embed="rId5">
            <a:alphaModFix/>
          </a:blip>
          <a:stretch>
            <a:fillRect/>
          </a:stretch>
        </p:blipFill>
        <p:spPr>
          <a:xfrm>
            <a:off x="2208048" y="1199995"/>
            <a:ext cx="1898462" cy="1528929"/>
          </a:xfrm>
          <a:prstGeom prst="rect">
            <a:avLst/>
          </a:prstGeom>
          <a:noFill/>
          <a:ln>
            <a:noFill/>
          </a:ln>
        </p:spPr>
      </p:pic>
      <p:pic>
        <p:nvPicPr>
          <p:cNvPr id="228" name="Google Shape;228;p30"/>
          <p:cNvPicPr preferRelativeResize="0"/>
          <p:nvPr/>
        </p:nvPicPr>
        <p:blipFill>
          <a:blip r:embed="rId6">
            <a:alphaModFix/>
          </a:blip>
          <a:stretch>
            <a:fillRect/>
          </a:stretch>
        </p:blipFill>
        <p:spPr>
          <a:xfrm>
            <a:off x="3343723" y="5906038"/>
            <a:ext cx="1898449" cy="1528851"/>
          </a:xfrm>
          <a:prstGeom prst="rect">
            <a:avLst/>
          </a:prstGeom>
          <a:noFill/>
          <a:ln>
            <a:noFill/>
          </a:ln>
        </p:spPr>
      </p:pic>
      <p:pic>
        <p:nvPicPr>
          <p:cNvPr id="229" name="Google Shape;229;p30"/>
          <p:cNvPicPr preferRelativeResize="0"/>
          <p:nvPr/>
        </p:nvPicPr>
        <p:blipFill>
          <a:blip r:embed="rId7">
            <a:alphaModFix/>
          </a:blip>
          <a:stretch>
            <a:fillRect/>
          </a:stretch>
        </p:blipFill>
        <p:spPr>
          <a:xfrm>
            <a:off x="4223838" y="1199991"/>
            <a:ext cx="1928799" cy="1528922"/>
          </a:xfrm>
          <a:prstGeom prst="rect">
            <a:avLst/>
          </a:prstGeom>
          <a:noFill/>
          <a:ln>
            <a:noFill/>
          </a:ln>
        </p:spPr>
      </p:pic>
      <p:pic>
        <p:nvPicPr>
          <p:cNvPr id="230" name="Google Shape;230;p30"/>
          <p:cNvPicPr preferRelativeResize="0"/>
          <p:nvPr/>
        </p:nvPicPr>
        <p:blipFill>
          <a:blip r:embed="rId8">
            <a:alphaModFix/>
          </a:blip>
          <a:stretch>
            <a:fillRect/>
          </a:stretch>
        </p:blipFill>
        <p:spPr>
          <a:xfrm>
            <a:off x="6310013" y="6015250"/>
            <a:ext cx="1928799" cy="1528922"/>
          </a:xfrm>
          <a:prstGeom prst="rect">
            <a:avLst/>
          </a:prstGeom>
          <a:noFill/>
          <a:ln>
            <a:noFill/>
          </a:ln>
        </p:spPr>
      </p:pic>
      <p:pic>
        <p:nvPicPr>
          <p:cNvPr id="231" name="Google Shape;231;p30"/>
          <p:cNvPicPr preferRelativeResize="0"/>
          <p:nvPr/>
        </p:nvPicPr>
        <p:blipFill>
          <a:blip r:embed="rId9">
            <a:alphaModFix/>
          </a:blip>
          <a:stretch>
            <a:fillRect/>
          </a:stretch>
        </p:blipFill>
        <p:spPr>
          <a:xfrm>
            <a:off x="6296300" y="1187813"/>
            <a:ext cx="1928800" cy="1553287"/>
          </a:xfrm>
          <a:prstGeom prst="rect">
            <a:avLst/>
          </a:prstGeom>
          <a:noFill/>
          <a:ln>
            <a:noFill/>
          </a:ln>
        </p:spPr>
      </p:pic>
      <p:pic>
        <p:nvPicPr>
          <p:cNvPr id="232" name="Google Shape;232;p30"/>
          <p:cNvPicPr preferRelativeResize="0"/>
          <p:nvPr/>
        </p:nvPicPr>
        <p:blipFill>
          <a:blip r:embed="rId10">
            <a:alphaModFix/>
          </a:blip>
          <a:stretch>
            <a:fillRect/>
          </a:stretch>
        </p:blipFill>
        <p:spPr>
          <a:xfrm>
            <a:off x="9542700" y="5990825"/>
            <a:ext cx="1928800" cy="1553359"/>
          </a:xfrm>
          <a:prstGeom prst="rect">
            <a:avLst/>
          </a:prstGeom>
          <a:noFill/>
          <a:ln>
            <a:noFill/>
          </a:ln>
        </p:spPr>
      </p:pic>
      <p:pic>
        <p:nvPicPr>
          <p:cNvPr id="233" name="Google Shape;233;p30"/>
          <p:cNvPicPr preferRelativeResize="0"/>
          <p:nvPr/>
        </p:nvPicPr>
        <p:blipFill>
          <a:blip r:embed="rId11">
            <a:alphaModFix/>
          </a:blip>
          <a:stretch>
            <a:fillRect/>
          </a:stretch>
        </p:blipFill>
        <p:spPr>
          <a:xfrm>
            <a:off x="8368775" y="1200025"/>
            <a:ext cx="1898471" cy="1528850"/>
          </a:xfrm>
          <a:prstGeom prst="rect">
            <a:avLst/>
          </a:prstGeom>
          <a:noFill/>
          <a:ln>
            <a:noFill/>
          </a:ln>
        </p:spPr>
      </p:pic>
      <p:pic>
        <p:nvPicPr>
          <p:cNvPr id="234" name="Google Shape;234;p30"/>
          <p:cNvPicPr preferRelativeResize="0"/>
          <p:nvPr/>
        </p:nvPicPr>
        <p:blipFill>
          <a:blip r:embed="rId12">
            <a:alphaModFix/>
          </a:blip>
          <a:stretch>
            <a:fillRect/>
          </a:stretch>
        </p:blipFill>
        <p:spPr>
          <a:xfrm>
            <a:off x="12775387" y="5881900"/>
            <a:ext cx="1928800" cy="1518371"/>
          </a:xfrm>
          <a:prstGeom prst="rect">
            <a:avLst/>
          </a:prstGeom>
          <a:noFill/>
          <a:ln>
            <a:noFill/>
          </a:ln>
        </p:spPr>
      </p:pic>
      <p:sp>
        <p:nvSpPr>
          <p:cNvPr id="235" name="Google Shape;235;p30"/>
          <p:cNvSpPr txBox="1"/>
          <p:nvPr/>
        </p:nvSpPr>
        <p:spPr>
          <a:xfrm>
            <a:off x="451875" y="745000"/>
            <a:ext cx="15012000" cy="3237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2"/>
                </a:solidFill>
                <a:latin typeface="Source Sans Pro"/>
                <a:ea typeface="Source Sans Pro"/>
                <a:cs typeface="Source Sans Pro"/>
                <a:sym typeface="Source Sans Pro"/>
              </a:rPr>
              <a:t>          </a:t>
            </a:r>
            <a:r>
              <a:rPr lang="en" sz="1200">
                <a:solidFill>
                  <a:schemeClr val="dk2"/>
                </a:solidFill>
                <a:latin typeface="Source Sans Pro"/>
                <a:ea typeface="Source Sans Pro"/>
                <a:cs typeface="Source Sans Pro"/>
                <a:sym typeface="Source Sans Pro"/>
              </a:rPr>
              <a:t>20150622 			  20170527 		                            20180825			   </a:t>
            </a:r>
            <a:r>
              <a:rPr lang="en" sz="1275">
                <a:solidFill>
                  <a:schemeClr val="dk2"/>
                </a:solidFill>
                <a:latin typeface="Source Sans Pro"/>
                <a:ea typeface="Source Sans Pro"/>
                <a:cs typeface="Source Sans Pro"/>
                <a:sym typeface="Source Sans Pro"/>
              </a:rPr>
              <a:t>20210512 			          20220409</a:t>
            </a:r>
            <a:endParaRPr sz="1275">
              <a:solidFill>
                <a:schemeClr val="dk2"/>
              </a:solidFill>
              <a:latin typeface="Source Sans Pro"/>
              <a:ea typeface="Source Sans Pro"/>
              <a:cs typeface="Source Sans Pro"/>
              <a:sym typeface="Source Sans Pro"/>
            </a:endParaRPr>
          </a:p>
          <a:p>
            <a:pPr indent="457200" lvl="0" marL="1828800" rtl="0" algn="l">
              <a:lnSpc>
                <a:spcPct val="105000"/>
              </a:lnSpc>
              <a:spcBef>
                <a:spcPts val="1200"/>
              </a:spcBef>
              <a:spcAft>
                <a:spcPts val="0"/>
              </a:spcAft>
              <a:buClr>
                <a:schemeClr val="dk2"/>
              </a:buClr>
              <a:buSzPts val="523"/>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sz="1600">
              <a:solidFill>
                <a:schemeClr val="dk2"/>
              </a:solidFill>
              <a:latin typeface="Source Sans Pro"/>
              <a:ea typeface="Source Sans Pro"/>
              <a:cs typeface="Source Sans Pro"/>
              <a:sym typeface="Source Sans Pro"/>
            </a:endParaRPr>
          </a:p>
        </p:txBody>
      </p:sp>
      <p:sp>
        <p:nvSpPr>
          <p:cNvPr id="236" name="Google Shape;236;p30"/>
          <p:cNvSpPr txBox="1"/>
          <p:nvPr/>
        </p:nvSpPr>
        <p:spPr>
          <a:xfrm>
            <a:off x="451875" y="421300"/>
            <a:ext cx="158004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Device 10305 across multiple events (20150622, 20170527, 20180825, 20210512, 20220409) - QQ plots for Normal and GEV distributions</a:t>
            </a:r>
            <a:endParaRPr sz="1300">
              <a:solidFill>
                <a:schemeClr val="dk2"/>
              </a:solidFill>
              <a:latin typeface="Source Sans Pro"/>
              <a:ea typeface="Source Sans Pro"/>
              <a:cs typeface="Source Sans Pro"/>
              <a:sym typeface="Source Sans Pro"/>
            </a:endParaRPr>
          </a:p>
        </p:txBody>
      </p:sp>
      <p:pic>
        <p:nvPicPr>
          <p:cNvPr id="237" name="Google Shape;237;p30"/>
          <p:cNvPicPr preferRelativeResize="0"/>
          <p:nvPr/>
        </p:nvPicPr>
        <p:blipFill>
          <a:blip r:embed="rId13">
            <a:alphaModFix/>
          </a:blip>
          <a:stretch>
            <a:fillRect/>
          </a:stretch>
        </p:blipFill>
        <p:spPr>
          <a:xfrm>
            <a:off x="59100" y="2939425"/>
            <a:ext cx="2002825" cy="1587627"/>
          </a:xfrm>
          <a:prstGeom prst="rect">
            <a:avLst/>
          </a:prstGeom>
          <a:noFill/>
          <a:ln>
            <a:noFill/>
          </a:ln>
        </p:spPr>
      </p:pic>
      <p:pic>
        <p:nvPicPr>
          <p:cNvPr id="238" name="Google Shape;238;p30"/>
          <p:cNvPicPr preferRelativeResize="0"/>
          <p:nvPr/>
        </p:nvPicPr>
        <p:blipFill>
          <a:blip r:embed="rId14">
            <a:alphaModFix/>
          </a:blip>
          <a:stretch>
            <a:fillRect/>
          </a:stretch>
        </p:blipFill>
        <p:spPr>
          <a:xfrm>
            <a:off x="2164938" y="2951121"/>
            <a:ext cx="1928800" cy="1553265"/>
          </a:xfrm>
          <a:prstGeom prst="rect">
            <a:avLst/>
          </a:prstGeom>
          <a:noFill/>
          <a:ln>
            <a:noFill/>
          </a:ln>
        </p:spPr>
      </p:pic>
      <p:pic>
        <p:nvPicPr>
          <p:cNvPr id="239" name="Google Shape;239;p30"/>
          <p:cNvPicPr preferRelativeResize="0"/>
          <p:nvPr/>
        </p:nvPicPr>
        <p:blipFill>
          <a:blip r:embed="rId15">
            <a:alphaModFix/>
          </a:blip>
          <a:stretch>
            <a:fillRect/>
          </a:stretch>
        </p:blipFill>
        <p:spPr>
          <a:xfrm>
            <a:off x="4205225" y="2951075"/>
            <a:ext cx="1966025" cy="1553350"/>
          </a:xfrm>
          <a:prstGeom prst="rect">
            <a:avLst/>
          </a:prstGeom>
          <a:noFill/>
          <a:ln>
            <a:noFill/>
          </a:ln>
        </p:spPr>
      </p:pic>
      <p:pic>
        <p:nvPicPr>
          <p:cNvPr id="240" name="Google Shape;240;p30"/>
          <p:cNvPicPr preferRelativeResize="0"/>
          <p:nvPr/>
        </p:nvPicPr>
        <p:blipFill>
          <a:blip r:embed="rId16">
            <a:alphaModFix/>
          </a:blip>
          <a:stretch>
            <a:fillRect/>
          </a:stretch>
        </p:blipFill>
        <p:spPr>
          <a:xfrm>
            <a:off x="6259075" y="2936135"/>
            <a:ext cx="1966025" cy="1583240"/>
          </a:xfrm>
          <a:prstGeom prst="rect">
            <a:avLst/>
          </a:prstGeom>
          <a:noFill/>
          <a:ln>
            <a:noFill/>
          </a:ln>
        </p:spPr>
      </p:pic>
      <p:pic>
        <p:nvPicPr>
          <p:cNvPr id="241" name="Google Shape;241;p30"/>
          <p:cNvPicPr preferRelativeResize="0"/>
          <p:nvPr/>
        </p:nvPicPr>
        <p:blipFill>
          <a:blip r:embed="rId17">
            <a:alphaModFix/>
          </a:blip>
          <a:stretch>
            <a:fillRect/>
          </a:stretch>
        </p:blipFill>
        <p:spPr>
          <a:xfrm>
            <a:off x="8312925" y="2939429"/>
            <a:ext cx="2002825" cy="15766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1"/>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400"/>
              <a:t>Event 20230423</a:t>
            </a:r>
            <a:endParaRPr sz="1400"/>
          </a:p>
          <a:p>
            <a:pPr indent="0" lvl="0" marL="0" rtl="0" algn="l">
              <a:spcBef>
                <a:spcPts val="1200"/>
              </a:spcBef>
              <a:spcAft>
                <a:spcPts val="0"/>
              </a:spcAft>
              <a:buClr>
                <a:schemeClr val="dk2"/>
              </a:buClr>
              <a:buSzPts val="1100"/>
              <a:buFont typeface="Arial"/>
              <a:buNone/>
            </a:pPr>
            <a:r>
              <a:rPr lang="en" sz="1400"/>
              <a:t>Device: 10069</a:t>
            </a:r>
            <a:endParaRPr sz="1400"/>
          </a:p>
          <a:p>
            <a:pPr indent="0" lvl="0" marL="0" rtl="0" algn="l">
              <a:spcBef>
                <a:spcPts val="1200"/>
              </a:spcBef>
              <a:spcAft>
                <a:spcPts val="0"/>
              </a:spcAft>
              <a:buClr>
                <a:schemeClr val="dk2"/>
              </a:buClr>
              <a:buSzPts val="1100"/>
              <a:buFont typeface="Arial"/>
              <a:buNone/>
            </a:pPr>
            <a:r>
              <a:rPr lang="en" sz="1400"/>
              <a:t>(supernode,</a:t>
            </a:r>
            <a:endParaRPr sz="1400"/>
          </a:p>
          <a:p>
            <a:pPr indent="0" lvl="0" marL="0" rtl="0" algn="l">
              <a:spcBef>
                <a:spcPts val="1200"/>
              </a:spcBef>
              <a:spcAft>
                <a:spcPts val="0"/>
              </a:spcAft>
              <a:buClr>
                <a:schemeClr val="dk2"/>
              </a:buClr>
              <a:buSzPts val="1100"/>
              <a:buFont typeface="Arial"/>
              <a:buNone/>
            </a:pPr>
            <a:r>
              <a:rPr lang="en" sz="1400"/>
              <a:t>41.90, -87.70)</a:t>
            </a:r>
            <a:endParaRPr sz="14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pic>
        <p:nvPicPr>
          <p:cNvPr id="248" name="Google Shape;248;p31"/>
          <p:cNvPicPr preferRelativeResize="0"/>
          <p:nvPr/>
        </p:nvPicPr>
        <p:blipFill>
          <a:blip r:embed="rId3">
            <a:alphaModFix/>
          </a:blip>
          <a:stretch>
            <a:fillRect/>
          </a:stretch>
        </p:blipFill>
        <p:spPr>
          <a:xfrm>
            <a:off x="7991250" y="0"/>
            <a:ext cx="3154730" cy="2500700"/>
          </a:xfrm>
          <a:prstGeom prst="rect">
            <a:avLst/>
          </a:prstGeom>
          <a:noFill/>
          <a:ln>
            <a:noFill/>
          </a:ln>
        </p:spPr>
      </p:pic>
      <p:pic>
        <p:nvPicPr>
          <p:cNvPr id="249" name="Google Shape;249;p31"/>
          <p:cNvPicPr preferRelativeResize="0"/>
          <p:nvPr/>
        </p:nvPicPr>
        <p:blipFill>
          <a:blip r:embed="rId4">
            <a:alphaModFix/>
          </a:blip>
          <a:stretch>
            <a:fillRect/>
          </a:stretch>
        </p:blipFill>
        <p:spPr>
          <a:xfrm>
            <a:off x="2786121" y="2522175"/>
            <a:ext cx="3374074" cy="2674575"/>
          </a:xfrm>
          <a:prstGeom prst="rect">
            <a:avLst/>
          </a:prstGeom>
          <a:noFill/>
          <a:ln>
            <a:noFill/>
          </a:ln>
        </p:spPr>
      </p:pic>
      <p:pic>
        <p:nvPicPr>
          <p:cNvPr id="250" name="Google Shape;250;p31"/>
          <p:cNvPicPr preferRelativeResize="0"/>
          <p:nvPr/>
        </p:nvPicPr>
        <p:blipFill>
          <a:blip r:embed="rId5">
            <a:alphaModFix/>
          </a:blip>
          <a:stretch>
            <a:fillRect/>
          </a:stretch>
        </p:blipFill>
        <p:spPr>
          <a:xfrm>
            <a:off x="7991250" y="2522178"/>
            <a:ext cx="3374075" cy="2674572"/>
          </a:xfrm>
          <a:prstGeom prst="rect">
            <a:avLst/>
          </a:prstGeom>
          <a:noFill/>
          <a:ln>
            <a:noFill/>
          </a:ln>
        </p:spPr>
      </p:pic>
      <p:pic>
        <p:nvPicPr>
          <p:cNvPr id="251" name="Google Shape;251;p31"/>
          <p:cNvPicPr preferRelativeResize="0"/>
          <p:nvPr/>
        </p:nvPicPr>
        <p:blipFill>
          <a:blip r:embed="rId6">
            <a:alphaModFix/>
          </a:blip>
          <a:stretch>
            <a:fillRect/>
          </a:stretch>
        </p:blipFill>
        <p:spPr>
          <a:xfrm>
            <a:off x="2786138" y="2400"/>
            <a:ext cx="3374075" cy="24958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1743389" y="950963"/>
            <a:ext cx="6819476" cy="3829276"/>
          </a:xfrm>
          <a:prstGeom prst="rect">
            <a:avLst/>
          </a:prstGeom>
          <a:noFill/>
          <a:ln cap="flat" cmpd="sng" w="9525">
            <a:solidFill>
              <a:schemeClr val="dk1"/>
            </a:solidFill>
            <a:prstDash val="solid"/>
            <a:round/>
            <a:headEnd len="sm" w="sm" type="none"/>
            <a:tailEnd len="sm" w="sm" type="none"/>
          </a:ln>
        </p:spPr>
      </p:pic>
      <p:sp>
        <p:nvSpPr>
          <p:cNvPr id="68" name="Google Shape;68;p14"/>
          <p:cNvSpPr txBox="1"/>
          <p:nvPr/>
        </p:nvSpPr>
        <p:spPr>
          <a:xfrm>
            <a:off x="8866163" y="4835850"/>
            <a:ext cx="4292100" cy="20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chemeClr val="dk2"/>
                </a:solidFill>
                <a:latin typeface="Source Sans Pro"/>
                <a:ea typeface="Source Sans Pro"/>
                <a:cs typeface="Source Sans Pro"/>
                <a:sym typeface="Source Sans Pro"/>
              </a:rPr>
              <a:t>Source: NASA Scientific Visualization Studio</a:t>
            </a:r>
            <a:endParaRPr i="1" sz="1000">
              <a:solidFill>
                <a:schemeClr val="dk2"/>
              </a:solidFill>
              <a:latin typeface="Source Sans Pro"/>
              <a:ea typeface="Source Sans Pro"/>
              <a:cs typeface="Source Sans Pro"/>
              <a:sym typeface="Source Sans Pro"/>
            </a:endParaRPr>
          </a:p>
        </p:txBody>
      </p:sp>
      <p:sp>
        <p:nvSpPr>
          <p:cNvPr id="69" name="Google Shape;69;p14"/>
          <p:cNvSpPr txBox="1"/>
          <p:nvPr>
            <p:ph type="title"/>
          </p:nvPr>
        </p:nvSpPr>
        <p:spPr>
          <a:xfrm>
            <a:off x="467550" y="271950"/>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Coronal Mass Ejection (CME) Phenomenon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idx="1" type="body"/>
          </p:nvPr>
        </p:nvSpPr>
        <p:spPr>
          <a:xfrm>
            <a:off x="467550" y="1152475"/>
            <a:ext cx="723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Objective</a:t>
            </a:r>
            <a:r>
              <a:rPr lang="en" sz="2000"/>
              <a:t>: </a:t>
            </a:r>
            <a:endParaRPr sz="2000"/>
          </a:p>
          <a:p>
            <a:pPr indent="-330200" lvl="1" marL="914400" rtl="0" algn="l">
              <a:spcBef>
                <a:spcPts val="0"/>
              </a:spcBef>
              <a:spcAft>
                <a:spcPts val="0"/>
              </a:spcAft>
              <a:buSzPts val="1600"/>
              <a:buChar char="○"/>
            </a:pPr>
            <a:r>
              <a:rPr lang="en" sz="1600"/>
              <a:t>To quantify the magnitude and impact of Geomagnetically Induced Currents (GIC) on U.S power grid.</a:t>
            </a:r>
            <a:endParaRPr sz="1600"/>
          </a:p>
          <a:p>
            <a:pPr indent="-355600" lvl="0" marL="457200" rtl="0" algn="l">
              <a:spcBef>
                <a:spcPts val="0"/>
              </a:spcBef>
              <a:spcAft>
                <a:spcPts val="0"/>
              </a:spcAft>
              <a:buSzPts val="2000"/>
              <a:buChar char="●"/>
            </a:pPr>
            <a:r>
              <a:rPr b="1" lang="en" sz="2000"/>
              <a:t>Approach</a:t>
            </a:r>
            <a:r>
              <a:rPr lang="en" sz="2000"/>
              <a:t>: </a:t>
            </a:r>
            <a:endParaRPr sz="2000"/>
          </a:p>
          <a:p>
            <a:pPr indent="-330200" lvl="1" marL="914400" rtl="0" algn="l">
              <a:spcBef>
                <a:spcPts val="0"/>
              </a:spcBef>
              <a:spcAft>
                <a:spcPts val="0"/>
              </a:spcAft>
              <a:buSzPts val="1600"/>
              <a:buChar char="○"/>
            </a:pPr>
            <a:r>
              <a:rPr lang="en" sz="1600"/>
              <a:t>Use wavelet decomposition on GIC data to determine significant changes and correlations.</a:t>
            </a:r>
            <a:endParaRPr sz="1600"/>
          </a:p>
          <a:p>
            <a:pPr indent="-330200" lvl="1" marL="914400" rtl="0" algn="l">
              <a:spcBef>
                <a:spcPts val="0"/>
              </a:spcBef>
              <a:spcAft>
                <a:spcPts val="0"/>
              </a:spcAft>
              <a:buSzPts val="1600"/>
              <a:buChar char="○"/>
            </a:pPr>
            <a:r>
              <a:rPr lang="en" sz="1600"/>
              <a:t>Create a nodal network based on correlations.</a:t>
            </a:r>
            <a:endParaRPr sz="1600"/>
          </a:p>
          <a:p>
            <a:pPr indent="0" lvl="0" marL="0" rtl="0" algn="l">
              <a:spcBef>
                <a:spcPts val="1200"/>
              </a:spcBef>
              <a:spcAft>
                <a:spcPts val="1200"/>
              </a:spcAft>
              <a:buNone/>
            </a:pPr>
            <a:r>
              <a:t/>
            </a:r>
            <a:endParaRPr sz="2000"/>
          </a:p>
        </p:txBody>
      </p:sp>
      <p:sp>
        <p:nvSpPr>
          <p:cNvPr id="257" name="Google Shape;257;p32"/>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Analysis</a:t>
            </a:r>
            <a:endParaRPr/>
          </a:p>
        </p:txBody>
      </p:sp>
      <p:pic>
        <p:nvPicPr>
          <p:cNvPr id="258" name="Google Shape;258;p32"/>
          <p:cNvPicPr preferRelativeResize="0"/>
          <p:nvPr/>
        </p:nvPicPr>
        <p:blipFill>
          <a:blip r:embed="rId3">
            <a:alphaModFix/>
          </a:blip>
          <a:stretch>
            <a:fillRect/>
          </a:stretch>
        </p:blipFill>
        <p:spPr>
          <a:xfrm>
            <a:off x="8685035" y="1152475"/>
            <a:ext cx="2615701" cy="230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Wavelet Decomposition</a:t>
            </a:r>
            <a:endParaRPr/>
          </a:p>
        </p:txBody>
      </p:sp>
      <p:sp>
        <p:nvSpPr>
          <p:cNvPr id="264" name="Google Shape;264;p33"/>
          <p:cNvSpPr txBox="1"/>
          <p:nvPr>
            <p:ph idx="1" type="body"/>
          </p:nvPr>
        </p:nvSpPr>
        <p:spPr>
          <a:xfrm>
            <a:off x="467550" y="1395025"/>
            <a:ext cx="12780900" cy="317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Step 1:    Data Preprocessing</a:t>
            </a:r>
            <a:r>
              <a:rPr lang="en"/>
              <a:t> is aligned with the time scale</a:t>
            </a:r>
            <a:endParaRPr/>
          </a:p>
          <a:p>
            <a:pPr indent="-336550" lvl="0" marL="457200" rtl="0" algn="l">
              <a:spcBef>
                <a:spcPts val="1200"/>
              </a:spcBef>
              <a:spcAft>
                <a:spcPts val="0"/>
              </a:spcAft>
              <a:buSzPts val="1700"/>
              <a:buChar char="●"/>
            </a:pPr>
            <a:r>
              <a:rPr lang="en" sz="1700"/>
              <a:t>Loaded the raw GIC data (NERC) and resampled data to align time scales. </a:t>
            </a:r>
            <a:endParaRPr sz="1700"/>
          </a:p>
          <a:p>
            <a:pPr indent="0" lvl="0" marL="0" rtl="0" algn="l">
              <a:spcBef>
                <a:spcPts val="1200"/>
              </a:spcBef>
              <a:spcAft>
                <a:spcPts val="0"/>
              </a:spcAft>
              <a:buNone/>
            </a:pPr>
            <a:r>
              <a:rPr b="1" lang="en"/>
              <a:t>Step 2</a:t>
            </a:r>
            <a:r>
              <a:rPr lang="en"/>
              <a:t>:    Perform the </a:t>
            </a:r>
            <a:r>
              <a:rPr b="1" lang="en"/>
              <a:t>wavelet transform </a:t>
            </a:r>
            <a:r>
              <a:rPr lang="en"/>
              <a:t>(</a:t>
            </a:r>
            <a:r>
              <a:rPr lang="en">
                <a:solidFill>
                  <a:srgbClr val="0D0D0D"/>
                </a:solidFill>
                <a:highlight>
                  <a:srgbClr val="FFFFFF"/>
                </a:highlight>
              </a:rPr>
              <a:t>Discrete</a:t>
            </a:r>
            <a:r>
              <a:rPr lang="en"/>
              <a:t>/</a:t>
            </a:r>
            <a:r>
              <a:rPr lang="en">
                <a:solidFill>
                  <a:srgbClr val="0D0D0D"/>
                </a:solidFill>
                <a:highlight>
                  <a:srgbClr val="FFFFFF"/>
                </a:highlight>
              </a:rPr>
              <a:t>Stationary Wavelet Transform</a:t>
            </a:r>
            <a:r>
              <a:rPr lang="en"/>
              <a:t>)</a:t>
            </a:r>
            <a:endParaRPr/>
          </a:p>
          <a:p>
            <a:pPr indent="-336550" lvl="0" marL="457200" rtl="0" algn="l">
              <a:spcBef>
                <a:spcPts val="1200"/>
              </a:spcBef>
              <a:spcAft>
                <a:spcPts val="0"/>
              </a:spcAft>
              <a:buSzPts val="1700"/>
              <a:buChar char="●"/>
            </a:pPr>
            <a:r>
              <a:rPr lang="en" sz="1700"/>
              <a:t>Extract coefficients for each GIC monitor (per event) visualized via heat map.</a:t>
            </a:r>
            <a:endParaRPr sz="1700"/>
          </a:p>
          <a:p>
            <a:pPr indent="0" lvl="0" marL="0" rtl="0" algn="l">
              <a:spcBef>
                <a:spcPts val="1200"/>
              </a:spcBef>
              <a:spcAft>
                <a:spcPts val="0"/>
              </a:spcAft>
              <a:buNone/>
            </a:pPr>
            <a:r>
              <a:rPr b="1" lang="en"/>
              <a:t>Step 3</a:t>
            </a:r>
            <a:r>
              <a:rPr lang="en"/>
              <a:t>:     Find </a:t>
            </a:r>
            <a:r>
              <a:rPr b="1" lang="en"/>
              <a:t>correlation between wavelet coefficients of each station</a:t>
            </a:r>
            <a:r>
              <a:rPr lang="en"/>
              <a:t>.</a:t>
            </a:r>
            <a:endParaRPr/>
          </a:p>
          <a:p>
            <a:pPr indent="-336550" lvl="0" marL="457200" rtl="0" algn="l">
              <a:spcBef>
                <a:spcPts val="1200"/>
              </a:spcBef>
              <a:spcAft>
                <a:spcPts val="0"/>
              </a:spcAft>
              <a:buSzPts val="1700"/>
              <a:buChar char="●"/>
            </a:pPr>
            <a:r>
              <a:rPr lang="en" sz="1700"/>
              <a:t>Utilized sliding window method for finding correlation.</a:t>
            </a:r>
            <a:endParaRPr sz="1700"/>
          </a:p>
        </p:txBody>
      </p:sp>
      <p:pic>
        <p:nvPicPr>
          <p:cNvPr id="265" name="Google Shape;265;p33"/>
          <p:cNvPicPr preferRelativeResize="0"/>
          <p:nvPr/>
        </p:nvPicPr>
        <p:blipFill rotWithShape="1">
          <a:blip r:embed="rId3">
            <a:alphaModFix/>
          </a:blip>
          <a:srcRect b="0" l="0" r="0" t="3521"/>
          <a:stretch/>
        </p:blipFill>
        <p:spPr>
          <a:xfrm>
            <a:off x="9868238" y="445025"/>
            <a:ext cx="2701274" cy="113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idx="1" type="body"/>
          </p:nvPr>
        </p:nvSpPr>
        <p:spPr>
          <a:xfrm>
            <a:off x="1174275" y="52200"/>
            <a:ext cx="11367600" cy="426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b="1" lang="en" sz="1865"/>
              <a:t>Step 1</a:t>
            </a:r>
            <a:r>
              <a:rPr lang="en" sz="1865"/>
              <a:t>:    </a:t>
            </a:r>
            <a:r>
              <a:rPr lang="en" sz="1865"/>
              <a:t>Perform the </a:t>
            </a:r>
            <a:r>
              <a:rPr b="1" lang="en" sz="1865"/>
              <a:t>w</a:t>
            </a:r>
            <a:r>
              <a:rPr b="1" lang="en" sz="1865"/>
              <a:t>avelet transform </a:t>
            </a:r>
            <a:r>
              <a:rPr lang="en" sz="1865"/>
              <a:t>on the </a:t>
            </a:r>
            <a:r>
              <a:rPr lang="en" sz="1865"/>
              <a:t>preprocessed GIC data</a:t>
            </a:r>
            <a:endParaRPr sz="1772"/>
          </a:p>
        </p:txBody>
      </p:sp>
      <p:sp>
        <p:nvSpPr>
          <p:cNvPr id="271" name="Google Shape;271;p34"/>
          <p:cNvSpPr txBox="1"/>
          <p:nvPr/>
        </p:nvSpPr>
        <p:spPr>
          <a:xfrm>
            <a:off x="3664350" y="4664400"/>
            <a:ext cx="63873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Raleway"/>
                <a:ea typeface="Raleway"/>
                <a:cs typeface="Raleway"/>
                <a:sym typeface="Raleway"/>
              </a:rPr>
              <a:t>Event: 2013 October 02  by Latitude</a:t>
            </a:r>
            <a:endParaRPr b="1" sz="1600">
              <a:solidFill>
                <a:schemeClr val="dk2"/>
              </a:solidFill>
              <a:latin typeface="Raleway"/>
              <a:ea typeface="Raleway"/>
              <a:cs typeface="Raleway"/>
              <a:sym typeface="Raleway"/>
            </a:endParaRPr>
          </a:p>
        </p:txBody>
      </p:sp>
      <p:pic>
        <p:nvPicPr>
          <p:cNvPr id="272" name="Google Shape;272;p34"/>
          <p:cNvPicPr preferRelativeResize="0"/>
          <p:nvPr/>
        </p:nvPicPr>
        <p:blipFill rotWithShape="1">
          <a:blip r:embed="rId3">
            <a:alphaModFix/>
          </a:blip>
          <a:srcRect b="0" l="0" r="20804" t="0"/>
          <a:stretch/>
        </p:blipFill>
        <p:spPr>
          <a:xfrm>
            <a:off x="1174313" y="536150"/>
            <a:ext cx="9002400" cy="407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nvSpPr>
        <p:spPr>
          <a:xfrm>
            <a:off x="1095075" y="177000"/>
            <a:ext cx="11526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2"/>
                </a:solidFill>
                <a:latin typeface="Source Sans Pro"/>
                <a:ea typeface="Source Sans Pro"/>
                <a:cs typeface="Source Sans Pro"/>
                <a:sym typeface="Source Sans Pro"/>
              </a:rPr>
              <a:t>Step 2</a:t>
            </a:r>
            <a:r>
              <a:rPr lang="en" sz="1800">
                <a:solidFill>
                  <a:schemeClr val="dk2"/>
                </a:solidFill>
                <a:latin typeface="Source Sans Pro"/>
                <a:ea typeface="Source Sans Pro"/>
                <a:cs typeface="Source Sans Pro"/>
                <a:sym typeface="Source Sans Pro"/>
              </a:rPr>
              <a:t>:   Using  </a:t>
            </a:r>
            <a:r>
              <a:rPr b="1" lang="en" sz="1800">
                <a:solidFill>
                  <a:schemeClr val="dk2"/>
                </a:solidFill>
                <a:latin typeface="Source Sans Pro"/>
                <a:ea typeface="Source Sans Pro"/>
                <a:cs typeface="Source Sans Pro"/>
                <a:sym typeface="Source Sans Pro"/>
              </a:rPr>
              <a:t>wavelet coefficients</a:t>
            </a:r>
            <a:r>
              <a:rPr lang="en" sz="1800">
                <a:solidFill>
                  <a:schemeClr val="dk2"/>
                </a:solidFill>
                <a:latin typeface="Source Sans Pro"/>
                <a:ea typeface="Source Sans Pro"/>
                <a:cs typeface="Source Sans Pro"/>
                <a:sym typeface="Source Sans Pro"/>
              </a:rPr>
              <a:t> find </a:t>
            </a:r>
            <a:r>
              <a:rPr b="1" lang="en" sz="1800">
                <a:solidFill>
                  <a:schemeClr val="dk2"/>
                </a:solidFill>
                <a:latin typeface="Source Sans Pro"/>
                <a:ea typeface="Source Sans Pro"/>
                <a:cs typeface="Source Sans Pro"/>
                <a:sym typeface="Source Sans Pro"/>
              </a:rPr>
              <a:t>correlation </a:t>
            </a:r>
            <a:r>
              <a:rPr lang="en" sz="1800">
                <a:solidFill>
                  <a:schemeClr val="dk2"/>
                </a:solidFill>
                <a:latin typeface="Source Sans Pro"/>
                <a:ea typeface="Source Sans Pro"/>
                <a:cs typeface="Source Sans Pro"/>
                <a:sym typeface="Source Sans Pro"/>
              </a:rPr>
              <a:t>between each station.</a:t>
            </a:r>
            <a:endParaRPr/>
          </a:p>
        </p:txBody>
      </p:sp>
      <p:sp>
        <p:nvSpPr>
          <p:cNvPr id="278" name="Google Shape;278;p35"/>
          <p:cNvSpPr txBox="1"/>
          <p:nvPr>
            <p:ph type="title"/>
          </p:nvPr>
        </p:nvSpPr>
        <p:spPr>
          <a:xfrm>
            <a:off x="178125" y="534575"/>
            <a:ext cx="127809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600"/>
              <a:t>GIC Cross-Correlation Results</a:t>
            </a:r>
            <a:r>
              <a:rPr lang="en" sz="1700"/>
              <a:t> </a:t>
            </a:r>
            <a:r>
              <a:rPr lang="en" sz="1100"/>
              <a:t>by Device ID</a:t>
            </a:r>
            <a:r>
              <a:rPr lang="en" sz="2400"/>
              <a:t> </a:t>
            </a:r>
            <a:r>
              <a:rPr lang="en" sz="1100"/>
              <a:t>(threshold = 0.5)</a:t>
            </a:r>
            <a:endParaRPr sz="1100"/>
          </a:p>
        </p:txBody>
      </p:sp>
      <p:pic>
        <p:nvPicPr>
          <p:cNvPr id="279" name="Google Shape;279;p35"/>
          <p:cNvPicPr preferRelativeResize="0"/>
          <p:nvPr/>
        </p:nvPicPr>
        <p:blipFill rotWithShape="1">
          <a:blip r:embed="rId3">
            <a:alphaModFix/>
          </a:blip>
          <a:srcRect b="6489" l="8068" r="7528" t="0"/>
          <a:stretch/>
        </p:blipFill>
        <p:spPr>
          <a:xfrm>
            <a:off x="1700213" y="1049150"/>
            <a:ext cx="9982012" cy="3802749"/>
          </a:xfrm>
          <a:prstGeom prst="rect">
            <a:avLst/>
          </a:prstGeom>
          <a:noFill/>
          <a:ln>
            <a:noFill/>
          </a:ln>
        </p:spPr>
      </p:pic>
      <p:sp>
        <p:nvSpPr>
          <p:cNvPr id="280" name="Google Shape;280;p35"/>
          <p:cNvSpPr txBox="1"/>
          <p:nvPr/>
        </p:nvSpPr>
        <p:spPr>
          <a:xfrm>
            <a:off x="4507725" y="4851900"/>
            <a:ext cx="63873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aleway"/>
                <a:ea typeface="Raleway"/>
                <a:cs typeface="Raleway"/>
                <a:sym typeface="Raleway"/>
              </a:rPr>
              <a:t>Event: 2013 October 02  by Latitude</a:t>
            </a:r>
            <a:endParaRPr b="1" sz="1300">
              <a:solidFill>
                <a:schemeClr val="dk2"/>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652181" y="492925"/>
            <a:ext cx="56502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00"/>
              <a:t>Sliding-window c</a:t>
            </a:r>
            <a:r>
              <a:rPr lang="en" sz="1700"/>
              <a:t>ross-correlation</a:t>
            </a:r>
            <a:endParaRPr sz="1700"/>
          </a:p>
        </p:txBody>
      </p:sp>
      <p:pic>
        <p:nvPicPr>
          <p:cNvPr id="286" name="Google Shape;286;p36"/>
          <p:cNvPicPr preferRelativeResize="0"/>
          <p:nvPr/>
        </p:nvPicPr>
        <p:blipFill rotWithShape="1">
          <a:blip r:embed="rId3">
            <a:alphaModFix/>
          </a:blip>
          <a:srcRect b="5444" l="7735" r="16872" t="8673"/>
          <a:stretch/>
        </p:blipFill>
        <p:spPr>
          <a:xfrm>
            <a:off x="89925" y="1988725"/>
            <a:ext cx="8749800" cy="2804725"/>
          </a:xfrm>
          <a:prstGeom prst="rect">
            <a:avLst/>
          </a:prstGeom>
          <a:noFill/>
          <a:ln>
            <a:noFill/>
          </a:ln>
        </p:spPr>
      </p:pic>
      <p:sp>
        <p:nvSpPr>
          <p:cNvPr id="287" name="Google Shape;287;p36"/>
          <p:cNvSpPr txBox="1"/>
          <p:nvPr/>
        </p:nvSpPr>
        <p:spPr>
          <a:xfrm>
            <a:off x="1095075" y="93700"/>
            <a:ext cx="11526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2"/>
                </a:solidFill>
                <a:latin typeface="Source Sans Pro"/>
                <a:ea typeface="Source Sans Pro"/>
                <a:cs typeface="Source Sans Pro"/>
                <a:sym typeface="Source Sans Pro"/>
              </a:rPr>
              <a:t>Step 2</a:t>
            </a:r>
            <a:r>
              <a:rPr lang="en" sz="1800">
                <a:solidFill>
                  <a:schemeClr val="dk2"/>
                </a:solidFill>
                <a:latin typeface="Source Sans Pro"/>
                <a:ea typeface="Source Sans Pro"/>
                <a:cs typeface="Source Sans Pro"/>
                <a:sym typeface="Source Sans Pro"/>
              </a:rPr>
              <a:t>:   Using  </a:t>
            </a:r>
            <a:r>
              <a:rPr b="1" lang="en" sz="1800">
                <a:solidFill>
                  <a:schemeClr val="dk2"/>
                </a:solidFill>
                <a:latin typeface="Source Sans Pro"/>
                <a:ea typeface="Source Sans Pro"/>
                <a:cs typeface="Source Sans Pro"/>
                <a:sym typeface="Source Sans Pro"/>
              </a:rPr>
              <a:t>wavelet coefficients</a:t>
            </a:r>
            <a:r>
              <a:rPr lang="en" sz="1800">
                <a:solidFill>
                  <a:schemeClr val="dk2"/>
                </a:solidFill>
                <a:latin typeface="Source Sans Pro"/>
                <a:ea typeface="Source Sans Pro"/>
                <a:cs typeface="Source Sans Pro"/>
                <a:sym typeface="Source Sans Pro"/>
              </a:rPr>
              <a:t> find </a:t>
            </a:r>
            <a:r>
              <a:rPr b="1" lang="en" sz="1800">
                <a:solidFill>
                  <a:schemeClr val="dk2"/>
                </a:solidFill>
                <a:latin typeface="Source Sans Pro"/>
                <a:ea typeface="Source Sans Pro"/>
                <a:cs typeface="Source Sans Pro"/>
                <a:sym typeface="Source Sans Pro"/>
              </a:rPr>
              <a:t>correlation </a:t>
            </a:r>
            <a:r>
              <a:rPr lang="en" sz="1800">
                <a:solidFill>
                  <a:schemeClr val="dk2"/>
                </a:solidFill>
                <a:latin typeface="Source Sans Pro"/>
                <a:ea typeface="Source Sans Pro"/>
                <a:cs typeface="Source Sans Pro"/>
                <a:sym typeface="Source Sans Pro"/>
              </a:rPr>
              <a:t>between each station.</a:t>
            </a:r>
            <a:endParaRPr/>
          </a:p>
        </p:txBody>
      </p:sp>
      <p:sp>
        <p:nvSpPr>
          <p:cNvPr id="288" name="Google Shape;288;p36"/>
          <p:cNvSpPr txBox="1"/>
          <p:nvPr/>
        </p:nvSpPr>
        <p:spPr>
          <a:xfrm>
            <a:off x="1886999" y="4736525"/>
            <a:ext cx="51558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Raleway"/>
                <a:ea typeface="Raleway"/>
                <a:cs typeface="Raleway"/>
                <a:sym typeface="Raleway"/>
              </a:rPr>
              <a:t>Event: 2013 October 02  by Latitude</a:t>
            </a:r>
            <a:endParaRPr b="1" sz="1500">
              <a:solidFill>
                <a:schemeClr val="dk2"/>
              </a:solidFill>
              <a:latin typeface="Raleway"/>
              <a:ea typeface="Raleway"/>
              <a:cs typeface="Raleway"/>
              <a:sym typeface="Raleway"/>
            </a:endParaRPr>
          </a:p>
        </p:txBody>
      </p:sp>
      <p:pic>
        <p:nvPicPr>
          <p:cNvPr id="289" name="Google Shape;289;p36"/>
          <p:cNvPicPr preferRelativeResize="0"/>
          <p:nvPr/>
        </p:nvPicPr>
        <p:blipFill>
          <a:blip r:embed="rId4">
            <a:alphaModFix/>
          </a:blip>
          <a:stretch>
            <a:fillRect/>
          </a:stretch>
        </p:blipFill>
        <p:spPr>
          <a:xfrm>
            <a:off x="652069" y="924862"/>
            <a:ext cx="3766926" cy="1071350"/>
          </a:xfrm>
          <a:prstGeom prst="rect">
            <a:avLst/>
          </a:prstGeom>
          <a:noFill/>
          <a:ln>
            <a:noFill/>
          </a:ln>
        </p:spPr>
      </p:pic>
      <p:sp>
        <p:nvSpPr>
          <p:cNvPr id="290" name="Google Shape;290;p36"/>
          <p:cNvSpPr txBox="1"/>
          <p:nvPr/>
        </p:nvSpPr>
        <p:spPr>
          <a:xfrm>
            <a:off x="6418988" y="1017488"/>
            <a:ext cx="33693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Station 1</a:t>
            </a:r>
            <a:endParaRPr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a:t>
            </a:r>
            <a:endParaRPr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Station 2</a:t>
            </a:r>
            <a:endParaRPr sz="1600">
              <a:solidFill>
                <a:schemeClr val="dk2"/>
              </a:solidFill>
              <a:latin typeface="Source Sans Pro"/>
              <a:ea typeface="Source Sans Pro"/>
              <a:cs typeface="Source Sans Pro"/>
              <a:sym typeface="Source Sans Pro"/>
            </a:endParaRPr>
          </a:p>
        </p:txBody>
      </p:sp>
      <p:sp>
        <p:nvSpPr>
          <p:cNvPr id="291" name="Google Shape;291;p36"/>
          <p:cNvSpPr txBox="1"/>
          <p:nvPr/>
        </p:nvSpPr>
        <p:spPr>
          <a:xfrm>
            <a:off x="8995913" y="1832525"/>
            <a:ext cx="4720200" cy="3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The color plots the magnitude of the correlation.</a:t>
            </a:r>
            <a:endParaRPr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 it will be presented only when the correlation of the node must both </a:t>
            </a:r>
            <a:endParaRPr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(i) exceed 80% of all values obtained at that node and</a:t>
            </a:r>
            <a:endParaRPr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 (ii) the wavelet cross-correlation between a pair of nodes must exceed 0.85 within a 30-minute leading edge window, otherwise it will show a circle with no color.</a:t>
            </a:r>
            <a:endParaRPr sz="1600">
              <a:solidFill>
                <a:schemeClr val="dk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nvSpPr>
        <p:spPr>
          <a:xfrm>
            <a:off x="2641950" y="145775"/>
            <a:ext cx="84321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900">
                <a:solidFill>
                  <a:schemeClr val="dk2"/>
                </a:solidFill>
                <a:latin typeface="Source Sans Pro"/>
                <a:ea typeface="Source Sans Pro"/>
                <a:cs typeface="Source Sans Pro"/>
                <a:sym typeface="Source Sans Pro"/>
              </a:rPr>
              <a:t>Step 3</a:t>
            </a:r>
            <a:r>
              <a:rPr lang="en" sz="1900">
                <a:solidFill>
                  <a:schemeClr val="dk2"/>
                </a:solidFill>
                <a:latin typeface="Source Sans Pro"/>
                <a:ea typeface="Source Sans Pro"/>
                <a:cs typeface="Source Sans Pro"/>
                <a:sym typeface="Source Sans Pro"/>
              </a:rPr>
              <a:t>:     Optimize the </a:t>
            </a:r>
            <a:r>
              <a:rPr b="1" lang="en" sz="1900">
                <a:solidFill>
                  <a:schemeClr val="dk2"/>
                </a:solidFill>
                <a:latin typeface="Source Sans Pro"/>
                <a:ea typeface="Source Sans Pro"/>
                <a:cs typeface="Source Sans Pro"/>
                <a:sym typeface="Source Sans Pro"/>
              </a:rPr>
              <a:t>threshold </a:t>
            </a:r>
            <a:r>
              <a:rPr lang="en" sz="1900">
                <a:solidFill>
                  <a:schemeClr val="dk2"/>
                </a:solidFill>
                <a:latin typeface="Source Sans Pro"/>
                <a:ea typeface="Source Sans Pro"/>
                <a:cs typeface="Source Sans Pro"/>
                <a:sym typeface="Source Sans Pro"/>
              </a:rPr>
              <a:t>of each monitor</a:t>
            </a:r>
            <a:endParaRPr sz="1500"/>
          </a:p>
        </p:txBody>
      </p:sp>
      <p:pic>
        <p:nvPicPr>
          <p:cNvPr id="297" name="Google Shape;297;p37"/>
          <p:cNvPicPr preferRelativeResize="0"/>
          <p:nvPr/>
        </p:nvPicPr>
        <p:blipFill rotWithShape="1">
          <a:blip r:embed="rId3">
            <a:alphaModFix/>
          </a:blip>
          <a:srcRect b="0" l="0" r="64383" t="0"/>
          <a:stretch/>
        </p:blipFill>
        <p:spPr>
          <a:xfrm>
            <a:off x="228600" y="1260075"/>
            <a:ext cx="4722263" cy="3789450"/>
          </a:xfrm>
          <a:prstGeom prst="rect">
            <a:avLst/>
          </a:prstGeom>
          <a:noFill/>
          <a:ln>
            <a:noFill/>
          </a:ln>
        </p:spPr>
      </p:pic>
      <p:pic>
        <p:nvPicPr>
          <p:cNvPr id="298" name="Google Shape;298;p37"/>
          <p:cNvPicPr preferRelativeResize="0"/>
          <p:nvPr/>
        </p:nvPicPr>
        <p:blipFill>
          <a:blip r:embed="rId4">
            <a:alphaModFix/>
          </a:blip>
          <a:stretch>
            <a:fillRect/>
          </a:stretch>
        </p:blipFill>
        <p:spPr>
          <a:xfrm>
            <a:off x="5435888" y="1973024"/>
            <a:ext cx="4976398" cy="2732424"/>
          </a:xfrm>
          <a:prstGeom prst="rect">
            <a:avLst/>
          </a:prstGeom>
          <a:noFill/>
          <a:ln>
            <a:noFill/>
          </a:ln>
        </p:spPr>
      </p:pic>
      <p:pic>
        <p:nvPicPr>
          <p:cNvPr id="299" name="Google Shape;299;p37"/>
          <p:cNvPicPr preferRelativeResize="0"/>
          <p:nvPr/>
        </p:nvPicPr>
        <p:blipFill>
          <a:blip r:embed="rId5">
            <a:alphaModFix/>
          </a:blip>
          <a:stretch>
            <a:fillRect/>
          </a:stretch>
        </p:blipFill>
        <p:spPr>
          <a:xfrm>
            <a:off x="5715112" y="1428362"/>
            <a:ext cx="2413264" cy="509700"/>
          </a:xfrm>
          <a:prstGeom prst="rect">
            <a:avLst/>
          </a:prstGeom>
          <a:noFill/>
          <a:ln>
            <a:noFill/>
          </a:ln>
        </p:spPr>
      </p:pic>
      <p:sp>
        <p:nvSpPr>
          <p:cNvPr id="300" name="Google Shape;300;p37"/>
          <p:cNvSpPr txBox="1"/>
          <p:nvPr/>
        </p:nvSpPr>
        <p:spPr>
          <a:xfrm>
            <a:off x="5715113" y="4705450"/>
            <a:ext cx="8684700" cy="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600">
                <a:solidFill>
                  <a:schemeClr val="dk2"/>
                </a:solidFill>
                <a:latin typeface="Source Sans Pro"/>
                <a:ea typeface="Source Sans Pro"/>
                <a:cs typeface="Source Sans Pro"/>
                <a:sym typeface="Source Sans Pro"/>
              </a:rPr>
              <a:t>Average degree ni(CT) at different global threshold CT values.</a:t>
            </a:r>
            <a:endParaRPr sz="1600">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sz="1800">
              <a:solidFill>
                <a:schemeClr val="dk2"/>
              </a:solidFill>
              <a:latin typeface="Source Sans Pro"/>
              <a:ea typeface="Source Sans Pro"/>
              <a:cs typeface="Source Sans Pro"/>
              <a:sym typeface="Source Sans Pro"/>
            </a:endParaRPr>
          </a:p>
        </p:txBody>
      </p:sp>
      <p:sp>
        <p:nvSpPr>
          <p:cNvPr id="301" name="Google Shape;301;p37"/>
          <p:cNvSpPr txBox="1"/>
          <p:nvPr/>
        </p:nvSpPr>
        <p:spPr>
          <a:xfrm>
            <a:off x="300188" y="529075"/>
            <a:ext cx="13306500" cy="8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Aim: </a:t>
            </a:r>
            <a:r>
              <a:rPr lang="en" sz="1600">
                <a:solidFill>
                  <a:schemeClr val="dk2"/>
                </a:solidFill>
                <a:latin typeface="Source Sans Pro"/>
                <a:ea typeface="Source Sans Pro"/>
                <a:cs typeface="Source Sans Pro"/>
                <a:sym typeface="Source Sans Pro"/>
              </a:rPr>
              <a:t>Find a specific threshold CTi for each monitor so that the calculated average degree of each site is equal to the normalization degree n0. </a:t>
            </a:r>
            <a:endParaRPr sz="1600">
              <a:solidFill>
                <a:schemeClr val="dk2"/>
              </a:solidFill>
              <a:latin typeface="Source Sans Pro"/>
              <a:ea typeface="Source Sans Pro"/>
              <a:cs typeface="Source Sans Pro"/>
              <a:sym typeface="Source Sans Pro"/>
            </a:endParaRPr>
          </a:p>
        </p:txBody>
      </p:sp>
      <p:pic>
        <p:nvPicPr>
          <p:cNvPr id="302" name="Google Shape;302;p37"/>
          <p:cNvPicPr preferRelativeResize="0"/>
          <p:nvPr/>
        </p:nvPicPr>
        <p:blipFill>
          <a:blip r:embed="rId6">
            <a:alphaModFix/>
          </a:blip>
          <a:stretch>
            <a:fillRect/>
          </a:stretch>
        </p:blipFill>
        <p:spPr>
          <a:xfrm>
            <a:off x="5715113" y="997612"/>
            <a:ext cx="2493321" cy="395763"/>
          </a:xfrm>
          <a:prstGeom prst="rect">
            <a:avLst/>
          </a:prstGeom>
          <a:noFill/>
          <a:ln>
            <a:noFill/>
          </a:ln>
        </p:spPr>
      </p:pic>
      <p:sp>
        <p:nvSpPr>
          <p:cNvPr id="303" name="Google Shape;303;p37"/>
          <p:cNvSpPr txBox="1"/>
          <p:nvPr/>
        </p:nvSpPr>
        <p:spPr>
          <a:xfrm>
            <a:off x="9455100" y="940625"/>
            <a:ext cx="4547400" cy="128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a:solidFill>
                  <a:schemeClr val="dk2"/>
                </a:solidFill>
                <a:latin typeface="Source Sans Pro"/>
                <a:ea typeface="Source Sans Pro"/>
                <a:cs typeface="Source Sans Pro"/>
                <a:sym typeface="Source Sans Pro"/>
              </a:rPr>
              <a:t> Cij(t) is the correlation between site i and site j at time t</a:t>
            </a:r>
            <a:endParaRPr>
              <a:solidFill>
                <a:schemeClr val="dk2"/>
              </a:solidFill>
              <a:latin typeface="Source Sans Pro"/>
              <a:ea typeface="Source Sans Pro"/>
              <a:cs typeface="Source Sans Pro"/>
              <a:sym typeface="Source Sans Pro"/>
            </a:endParaRPr>
          </a:p>
          <a:p>
            <a:pPr indent="0" lvl="0" marL="0" rtl="0" algn="l">
              <a:lnSpc>
                <a:spcPct val="115000"/>
              </a:lnSpc>
              <a:spcBef>
                <a:spcPts val="1200"/>
              </a:spcBef>
              <a:spcAft>
                <a:spcPts val="0"/>
              </a:spcAft>
              <a:buClr>
                <a:schemeClr val="dk2"/>
              </a:buClr>
              <a:buSzPts val="1100"/>
              <a:buFont typeface="Arial"/>
              <a:buNone/>
            </a:pPr>
            <a:r>
              <a:rPr lang="en">
                <a:solidFill>
                  <a:schemeClr val="dk2"/>
                </a:solidFill>
                <a:latin typeface="Source Sans Pro"/>
                <a:ea typeface="Source Sans Pro"/>
                <a:cs typeface="Source Sans Pro"/>
                <a:sym typeface="Source Sans Pro"/>
              </a:rPr>
              <a:t>CT is the global threshold</a:t>
            </a:r>
            <a:endParaRPr>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8"/>
          <p:cNvPicPr preferRelativeResize="0"/>
          <p:nvPr/>
        </p:nvPicPr>
        <p:blipFill>
          <a:blip r:embed="rId3">
            <a:alphaModFix/>
          </a:blip>
          <a:stretch>
            <a:fillRect/>
          </a:stretch>
        </p:blipFill>
        <p:spPr>
          <a:xfrm>
            <a:off x="2936400" y="4464350"/>
            <a:ext cx="2427696" cy="534800"/>
          </a:xfrm>
          <a:prstGeom prst="rect">
            <a:avLst/>
          </a:prstGeom>
          <a:noFill/>
          <a:ln>
            <a:noFill/>
          </a:ln>
        </p:spPr>
      </p:pic>
      <p:pic>
        <p:nvPicPr>
          <p:cNvPr id="309" name="Google Shape;309;p38"/>
          <p:cNvPicPr preferRelativeResize="0"/>
          <p:nvPr/>
        </p:nvPicPr>
        <p:blipFill>
          <a:blip r:embed="rId4">
            <a:alphaModFix/>
          </a:blip>
          <a:stretch>
            <a:fillRect/>
          </a:stretch>
        </p:blipFill>
        <p:spPr>
          <a:xfrm>
            <a:off x="2742750" y="1367225"/>
            <a:ext cx="5536325" cy="847200"/>
          </a:xfrm>
          <a:prstGeom prst="rect">
            <a:avLst/>
          </a:prstGeom>
          <a:noFill/>
          <a:ln>
            <a:noFill/>
          </a:ln>
        </p:spPr>
      </p:pic>
      <p:sp>
        <p:nvSpPr>
          <p:cNvPr id="310" name="Google Shape;310;p38"/>
          <p:cNvSpPr txBox="1"/>
          <p:nvPr/>
        </p:nvSpPr>
        <p:spPr>
          <a:xfrm>
            <a:off x="2641950" y="947475"/>
            <a:ext cx="93552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Source Sans Pro"/>
                <a:ea typeface="Source Sans Pro"/>
                <a:cs typeface="Source Sans Pro"/>
                <a:sym typeface="Source Sans Pro"/>
              </a:rPr>
              <a:t>Threshold   Station 68  Station 54  Station 70  Station 82  Station 63</a:t>
            </a:r>
            <a:endParaRPr b="1" sz="1500">
              <a:solidFill>
                <a:schemeClr val="dk2"/>
              </a:solidFill>
              <a:latin typeface="Source Sans Pro"/>
              <a:ea typeface="Source Sans Pro"/>
              <a:cs typeface="Source Sans Pro"/>
              <a:sym typeface="Source Sans Pro"/>
            </a:endParaRPr>
          </a:p>
        </p:txBody>
      </p:sp>
      <p:sp>
        <p:nvSpPr>
          <p:cNvPr id="311" name="Google Shape;311;p38"/>
          <p:cNvSpPr/>
          <p:nvPr/>
        </p:nvSpPr>
        <p:spPr>
          <a:xfrm>
            <a:off x="9599025" y="1947025"/>
            <a:ext cx="14481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2" name="Google Shape;312;p38"/>
          <p:cNvSpPr/>
          <p:nvPr/>
        </p:nvSpPr>
        <p:spPr>
          <a:xfrm>
            <a:off x="2815200" y="1947025"/>
            <a:ext cx="14481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313" name="Google Shape;313;p38"/>
          <p:cNvPicPr preferRelativeResize="0"/>
          <p:nvPr/>
        </p:nvPicPr>
        <p:blipFill>
          <a:blip r:embed="rId5">
            <a:alphaModFix/>
          </a:blip>
          <a:stretch>
            <a:fillRect/>
          </a:stretch>
        </p:blipFill>
        <p:spPr>
          <a:xfrm>
            <a:off x="2893182" y="2349775"/>
            <a:ext cx="5536325" cy="799382"/>
          </a:xfrm>
          <a:prstGeom prst="rect">
            <a:avLst/>
          </a:prstGeom>
          <a:noFill/>
          <a:ln>
            <a:noFill/>
          </a:ln>
        </p:spPr>
      </p:pic>
      <p:sp>
        <p:nvSpPr>
          <p:cNvPr id="314" name="Google Shape;314;p38"/>
          <p:cNvSpPr/>
          <p:nvPr/>
        </p:nvSpPr>
        <p:spPr>
          <a:xfrm>
            <a:off x="4263300" y="2607263"/>
            <a:ext cx="14481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5" name="Google Shape;315;p38"/>
          <p:cNvSpPr/>
          <p:nvPr/>
        </p:nvSpPr>
        <p:spPr>
          <a:xfrm>
            <a:off x="2815200" y="2607275"/>
            <a:ext cx="14481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316" name="Google Shape;316;p38"/>
          <p:cNvPicPr preferRelativeResize="0"/>
          <p:nvPr/>
        </p:nvPicPr>
        <p:blipFill rotWithShape="1">
          <a:blip r:embed="rId6">
            <a:alphaModFix/>
          </a:blip>
          <a:srcRect b="0" l="0" r="4425" t="0"/>
          <a:stretch/>
        </p:blipFill>
        <p:spPr>
          <a:xfrm>
            <a:off x="2936400" y="3315563"/>
            <a:ext cx="7937100" cy="982350"/>
          </a:xfrm>
          <a:prstGeom prst="rect">
            <a:avLst/>
          </a:prstGeom>
          <a:noFill/>
          <a:ln>
            <a:noFill/>
          </a:ln>
        </p:spPr>
      </p:pic>
      <p:sp>
        <p:nvSpPr>
          <p:cNvPr id="317" name="Google Shape;317;p38"/>
          <p:cNvSpPr/>
          <p:nvPr/>
        </p:nvSpPr>
        <p:spPr>
          <a:xfrm>
            <a:off x="6844688" y="3557113"/>
            <a:ext cx="14481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8" name="Google Shape;318;p38"/>
          <p:cNvSpPr/>
          <p:nvPr/>
        </p:nvSpPr>
        <p:spPr>
          <a:xfrm>
            <a:off x="2815200" y="3557113"/>
            <a:ext cx="1448100" cy="28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9" name="Google Shape;319;p38"/>
          <p:cNvSpPr txBox="1"/>
          <p:nvPr/>
        </p:nvSpPr>
        <p:spPr>
          <a:xfrm>
            <a:off x="2641950" y="145775"/>
            <a:ext cx="84321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900">
                <a:solidFill>
                  <a:schemeClr val="dk2"/>
                </a:solidFill>
                <a:latin typeface="Source Sans Pro"/>
                <a:ea typeface="Source Sans Pro"/>
                <a:cs typeface="Source Sans Pro"/>
                <a:sym typeface="Source Sans Pro"/>
              </a:rPr>
              <a:t>Step 3</a:t>
            </a:r>
            <a:r>
              <a:rPr lang="en" sz="1900">
                <a:solidFill>
                  <a:schemeClr val="dk2"/>
                </a:solidFill>
                <a:latin typeface="Source Sans Pro"/>
                <a:ea typeface="Source Sans Pro"/>
                <a:cs typeface="Source Sans Pro"/>
                <a:sym typeface="Source Sans Pro"/>
              </a:rPr>
              <a:t>:     Optimize the </a:t>
            </a:r>
            <a:r>
              <a:rPr b="1" lang="en" sz="1900">
                <a:solidFill>
                  <a:schemeClr val="dk2"/>
                </a:solidFill>
                <a:latin typeface="Source Sans Pro"/>
                <a:ea typeface="Source Sans Pro"/>
                <a:cs typeface="Source Sans Pro"/>
                <a:sym typeface="Source Sans Pro"/>
              </a:rPr>
              <a:t>threshold </a:t>
            </a:r>
            <a:r>
              <a:rPr lang="en" sz="1900">
                <a:solidFill>
                  <a:schemeClr val="dk2"/>
                </a:solidFill>
                <a:latin typeface="Source Sans Pro"/>
                <a:ea typeface="Source Sans Pro"/>
                <a:cs typeface="Source Sans Pro"/>
                <a:sym typeface="Source Sans Pro"/>
              </a:rPr>
              <a:t>of each monitor</a:t>
            </a:r>
            <a:endParaRPr sz="1500"/>
          </a:p>
        </p:txBody>
      </p:sp>
      <p:sp>
        <p:nvSpPr>
          <p:cNvPr id="320" name="Google Shape;320;p38"/>
          <p:cNvSpPr/>
          <p:nvPr/>
        </p:nvSpPr>
        <p:spPr>
          <a:xfrm>
            <a:off x="4966500" y="862465"/>
            <a:ext cx="5247600" cy="241200"/>
          </a:xfrm>
          <a:custGeom>
            <a:rect b="b" l="l" r="r" t="t"/>
            <a:pathLst>
              <a:path extrusionOk="0" h="9648" w="139936">
                <a:moveTo>
                  <a:pt x="0" y="9648"/>
                </a:moveTo>
                <a:cubicBezTo>
                  <a:pt x="11245" y="8052"/>
                  <a:pt x="44146" y="347"/>
                  <a:pt x="67469" y="69"/>
                </a:cubicBezTo>
                <a:cubicBezTo>
                  <a:pt x="90792" y="-209"/>
                  <a:pt x="127858" y="6663"/>
                  <a:pt x="139936" y="7982"/>
                </a:cubicBezTo>
              </a:path>
            </a:pathLst>
          </a:custGeom>
          <a:noFill/>
          <a:ln cap="flat" cmpd="sng" w="9525">
            <a:solidFill>
              <a:schemeClr val="dk2"/>
            </a:solidFill>
            <a:prstDash val="solid"/>
            <a:round/>
            <a:headEnd len="med" w="med" type="none"/>
            <a:tailEnd len="med" w="med" type="none"/>
          </a:ln>
        </p:spPr>
      </p:sp>
      <p:sp>
        <p:nvSpPr>
          <p:cNvPr id="321" name="Google Shape;321;p38"/>
          <p:cNvSpPr txBox="1"/>
          <p:nvPr/>
        </p:nvSpPr>
        <p:spPr>
          <a:xfrm>
            <a:off x="6718538" y="499775"/>
            <a:ext cx="2371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Average degree</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88"/>
              <a:t>Device Specific Correlation Timelapse (</a:t>
            </a:r>
            <a:r>
              <a:rPr lang="en" sz="2888"/>
              <a:t>2013 </a:t>
            </a:r>
            <a:r>
              <a:rPr lang="en" sz="2888"/>
              <a:t>Oct 02)</a:t>
            </a:r>
            <a:r>
              <a:rPr lang="en"/>
              <a:t> </a:t>
            </a:r>
            <a:endParaRPr/>
          </a:p>
        </p:txBody>
      </p:sp>
      <p:sp>
        <p:nvSpPr>
          <p:cNvPr id="327" name="Google Shape;327;p39"/>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8" name="Google Shape;328;p39" title="20131002_eigen_timelapse_1.mp4">
            <a:hlinkClick r:id="rId3"/>
          </p:cNvPr>
          <p:cNvPicPr preferRelativeResize="0"/>
          <p:nvPr/>
        </p:nvPicPr>
        <p:blipFill>
          <a:blip r:embed="rId4">
            <a:alphaModFix/>
          </a:blip>
          <a:stretch>
            <a:fillRect/>
          </a:stretch>
        </p:blipFill>
        <p:spPr>
          <a:xfrm>
            <a:off x="3014663" y="1184275"/>
            <a:ext cx="5124450" cy="3352800"/>
          </a:xfrm>
          <a:prstGeom prst="rect">
            <a:avLst/>
          </a:prstGeom>
          <a:noFill/>
          <a:ln>
            <a:noFill/>
          </a:ln>
        </p:spPr>
      </p:pic>
      <p:sp>
        <p:nvSpPr>
          <p:cNvPr id="329" name="Google Shape;329;p39"/>
          <p:cNvSpPr txBox="1"/>
          <p:nvPr>
            <p:ph type="title"/>
          </p:nvPr>
        </p:nvSpPr>
        <p:spPr>
          <a:xfrm>
            <a:off x="467550" y="4568875"/>
            <a:ext cx="127809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00"/>
              <a:t>with eigenvector centrality measures (size of red nodes)</a:t>
            </a:r>
            <a:endParaRPr sz="2100"/>
          </a:p>
        </p:txBody>
      </p:sp>
      <p:pic>
        <p:nvPicPr>
          <p:cNvPr id="330" name="Google Shape;330;p39"/>
          <p:cNvPicPr preferRelativeResize="0"/>
          <p:nvPr/>
        </p:nvPicPr>
        <p:blipFill rotWithShape="1">
          <a:blip r:embed="rId5">
            <a:alphaModFix/>
          </a:blip>
          <a:srcRect b="57026" l="8625" r="8757" t="9434"/>
          <a:stretch/>
        </p:blipFill>
        <p:spPr>
          <a:xfrm>
            <a:off x="3327300" y="42950"/>
            <a:ext cx="7514250" cy="568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40"/>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Auroral Ejection Index   </a:t>
            </a:r>
            <a:r>
              <a:rPr lang="en" sz="1800">
                <a:latin typeface="Source Sans Pro"/>
                <a:ea typeface="Source Sans Pro"/>
                <a:cs typeface="Source Sans Pro"/>
                <a:sym typeface="Source Sans Pro"/>
              </a:rPr>
              <a:t>Event: 2013 Oct 02</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a:t> </a:t>
            </a:r>
            <a:endParaRPr/>
          </a:p>
        </p:txBody>
      </p:sp>
      <p:pic>
        <p:nvPicPr>
          <p:cNvPr id="336" name="Google Shape;336;p40"/>
          <p:cNvPicPr preferRelativeResize="0"/>
          <p:nvPr/>
        </p:nvPicPr>
        <p:blipFill rotWithShape="1">
          <a:blip r:embed="rId3">
            <a:alphaModFix/>
          </a:blip>
          <a:srcRect b="0" l="0" r="8062" t="0"/>
          <a:stretch/>
        </p:blipFill>
        <p:spPr>
          <a:xfrm>
            <a:off x="0" y="972450"/>
            <a:ext cx="10547064" cy="4075075"/>
          </a:xfrm>
          <a:prstGeom prst="rect">
            <a:avLst/>
          </a:prstGeom>
          <a:noFill/>
          <a:ln>
            <a:noFill/>
          </a:ln>
        </p:spPr>
      </p:pic>
      <p:sp>
        <p:nvSpPr>
          <p:cNvPr id="337" name="Google Shape;337;p40"/>
          <p:cNvSpPr txBox="1"/>
          <p:nvPr/>
        </p:nvSpPr>
        <p:spPr>
          <a:xfrm>
            <a:off x="10615388" y="1460425"/>
            <a:ext cx="27078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 AU = High Latitude</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 AL = Near equator</a:t>
            </a:r>
            <a:endParaRPr>
              <a:solidFill>
                <a:schemeClr val="dk2"/>
              </a:solidFill>
              <a:latin typeface="Raleway"/>
              <a:ea typeface="Raleway"/>
              <a:cs typeface="Raleway"/>
              <a:sym typeface="Raleway"/>
            </a:endParaRPr>
          </a:p>
        </p:txBody>
      </p:sp>
      <p:sp>
        <p:nvSpPr>
          <p:cNvPr id="338" name="Google Shape;338;p40"/>
          <p:cNvSpPr txBox="1"/>
          <p:nvPr/>
        </p:nvSpPr>
        <p:spPr>
          <a:xfrm>
            <a:off x="1082438" y="4455325"/>
            <a:ext cx="102717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u="sng">
                <a:solidFill>
                  <a:schemeClr val="dk2"/>
                </a:solidFill>
                <a:latin typeface="Raleway"/>
                <a:ea typeface="Raleway"/>
                <a:cs typeface="Raleway"/>
                <a:sym typeface="Raleway"/>
              </a:rPr>
              <a:t>NOTE</a:t>
            </a:r>
            <a:r>
              <a:rPr i="1" lang="en" sz="700">
                <a:solidFill>
                  <a:schemeClr val="dk2"/>
                </a:solidFill>
                <a:latin typeface="Raleway"/>
                <a:ea typeface="Raleway"/>
                <a:cs typeface="Raleway"/>
                <a:sym typeface="Raleway"/>
              </a:rPr>
              <a:t>: ASY-D &amp; ASY-H represents the asymmetric disturbance component of the auroral electrojet currents.  ASY-D changes in the east-west component of the auroral electrojet current system and ASY-H represents primarily related to changes in the north-south</a:t>
            </a:r>
            <a:r>
              <a:rPr i="1" lang="en" sz="700">
                <a:solidFill>
                  <a:schemeClr val="dk2"/>
                </a:solidFill>
                <a:latin typeface="Raleway"/>
                <a:ea typeface="Raleway"/>
                <a:cs typeface="Raleway"/>
                <a:sym typeface="Raleway"/>
              </a:rPr>
              <a:t> component</a:t>
            </a:r>
            <a:r>
              <a:rPr i="1" lang="en" sz="700">
                <a:solidFill>
                  <a:schemeClr val="dk2"/>
                </a:solidFill>
                <a:latin typeface="Raleway"/>
                <a:ea typeface="Raleway"/>
                <a:cs typeface="Raleway"/>
                <a:sym typeface="Raleway"/>
              </a:rPr>
              <a:t>.</a:t>
            </a:r>
            <a:endParaRPr i="1" sz="7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i="1" lang="en" sz="700">
                <a:solidFill>
                  <a:schemeClr val="dk2"/>
                </a:solidFill>
                <a:latin typeface="Raleway"/>
                <a:ea typeface="Raleway"/>
                <a:cs typeface="Raleway"/>
                <a:sym typeface="Raleway"/>
              </a:rPr>
              <a:t>SYM-H is the measure of geomagnetic activity that represents the symmetrical disturbance of the Earth’s magnetic field.</a:t>
            </a:r>
            <a:endParaRPr i="1" sz="700">
              <a:solidFill>
                <a:schemeClr val="dk2"/>
              </a:solidFill>
              <a:latin typeface="Raleway"/>
              <a:ea typeface="Raleway"/>
              <a:cs typeface="Raleway"/>
              <a:sym typeface="Raleway"/>
            </a:endParaRPr>
          </a:p>
          <a:p>
            <a:pPr indent="0" lvl="0" marL="0" rtl="0" algn="l">
              <a:spcBef>
                <a:spcPts val="0"/>
              </a:spcBef>
              <a:spcAft>
                <a:spcPts val="0"/>
              </a:spcAft>
              <a:buNone/>
            </a:pPr>
            <a:r>
              <a:t/>
            </a:r>
            <a:endParaRPr i="1" sz="700">
              <a:solidFill>
                <a:schemeClr val="dk2"/>
              </a:solidFill>
              <a:latin typeface="Raleway"/>
              <a:ea typeface="Raleway"/>
              <a:cs typeface="Raleway"/>
              <a:sym typeface="Raleway"/>
            </a:endParaRPr>
          </a:p>
        </p:txBody>
      </p:sp>
      <p:sp>
        <p:nvSpPr>
          <p:cNvPr id="339" name="Google Shape;339;p40"/>
          <p:cNvSpPr txBox="1"/>
          <p:nvPr/>
        </p:nvSpPr>
        <p:spPr>
          <a:xfrm>
            <a:off x="10615388" y="2688500"/>
            <a:ext cx="29706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2"/>
                </a:solidFill>
                <a:latin typeface="Raleway"/>
                <a:ea typeface="Raleway"/>
                <a:cs typeface="Raleway"/>
                <a:sym typeface="Raleway"/>
              </a:rPr>
              <a:t>Asymmetry Index</a:t>
            </a:r>
            <a:endParaRPr u="sng">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ASY-D =</a:t>
            </a:r>
            <a:r>
              <a:rPr lang="en">
                <a:solidFill>
                  <a:schemeClr val="dk2"/>
                </a:solidFill>
                <a:latin typeface="Raleway"/>
                <a:ea typeface="Raleway"/>
                <a:cs typeface="Raleway"/>
                <a:sym typeface="Raleway"/>
              </a:rPr>
              <a:t> </a:t>
            </a:r>
            <a:r>
              <a:rPr lang="en">
                <a:solidFill>
                  <a:schemeClr val="dk2"/>
                </a:solidFill>
                <a:latin typeface="Raleway"/>
                <a:ea typeface="Raleway"/>
                <a:cs typeface="Raleway"/>
                <a:sym typeface="Raleway"/>
              </a:rPr>
              <a:t>East/West</a:t>
            </a:r>
            <a:endParaRPr>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ASY-H = North/South</a:t>
            </a:r>
            <a:endParaRPr>
              <a:solidFill>
                <a:schemeClr val="dk2"/>
              </a:solidFill>
              <a:latin typeface="Raleway"/>
              <a:ea typeface="Raleway"/>
              <a:cs typeface="Raleway"/>
              <a:sym typeface="Raleway"/>
            </a:endParaRPr>
          </a:p>
        </p:txBody>
      </p:sp>
      <p:sp>
        <p:nvSpPr>
          <p:cNvPr id="340" name="Google Shape;340;p40"/>
          <p:cNvSpPr txBox="1"/>
          <p:nvPr/>
        </p:nvSpPr>
        <p:spPr>
          <a:xfrm>
            <a:off x="8866163" y="4835850"/>
            <a:ext cx="4292100" cy="20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chemeClr val="dk2"/>
                </a:solidFill>
                <a:latin typeface="Source Sans Pro"/>
                <a:ea typeface="Source Sans Pro"/>
                <a:cs typeface="Source Sans Pro"/>
                <a:sym typeface="Source Sans Pro"/>
              </a:rPr>
              <a:t>Source: WDC for Geomagnetism, Kyoto AE Index</a:t>
            </a:r>
            <a:endParaRPr i="1" sz="1000">
              <a:solidFill>
                <a:schemeClr val="dk2"/>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41"/>
          <p:cNvSpPr txBox="1"/>
          <p:nvPr/>
        </p:nvSpPr>
        <p:spPr>
          <a:xfrm>
            <a:off x="203625" y="793275"/>
            <a:ext cx="2613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Event: 20131002</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Auroral Ejection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Index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rPr b="1" lang="en" sz="1600">
                <a:solidFill>
                  <a:schemeClr val="dk2"/>
                </a:solidFill>
                <a:latin typeface="Raleway"/>
                <a:ea typeface="Raleway"/>
                <a:cs typeface="Raleway"/>
                <a:sym typeface="Raleway"/>
              </a:rPr>
              <a:t>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r">
              <a:spcBef>
                <a:spcPts val="0"/>
              </a:spcBef>
              <a:spcAft>
                <a:spcPts val="0"/>
              </a:spcAft>
              <a:buNone/>
            </a:pPr>
            <a:r>
              <a:rPr b="1" lang="en" sz="1600">
                <a:solidFill>
                  <a:schemeClr val="dk2"/>
                </a:solidFill>
                <a:latin typeface="Raleway"/>
                <a:ea typeface="Raleway"/>
                <a:cs typeface="Raleway"/>
                <a:sym typeface="Raleway"/>
              </a:rPr>
              <a:t>Wavelet Decomposition</a:t>
            </a:r>
            <a:endParaRPr b="1" sz="1600">
              <a:solidFill>
                <a:schemeClr val="dk2"/>
              </a:solidFill>
              <a:latin typeface="Raleway"/>
              <a:ea typeface="Raleway"/>
              <a:cs typeface="Raleway"/>
              <a:sym typeface="Raleway"/>
            </a:endParaRPr>
          </a:p>
          <a:p>
            <a:pPr indent="0" lvl="0" marL="0" rtl="0" algn="ctr">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a:p>
            <a:pPr indent="0" lvl="0" marL="0" rtl="0" algn="l">
              <a:spcBef>
                <a:spcPts val="0"/>
              </a:spcBef>
              <a:spcAft>
                <a:spcPts val="0"/>
              </a:spcAft>
              <a:buNone/>
            </a:pPr>
            <a:r>
              <a:t/>
            </a:r>
            <a:endParaRPr b="1" sz="1600">
              <a:solidFill>
                <a:schemeClr val="dk2"/>
              </a:solidFill>
              <a:latin typeface="Raleway"/>
              <a:ea typeface="Raleway"/>
              <a:cs typeface="Raleway"/>
              <a:sym typeface="Raleway"/>
            </a:endParaRPr>
          </a:p>
        </p:txBody>
      </p:sp>
      <p:pic>
        <p:nvPicPr>
          <p:cNvPr id="346" name="Google Shape;346;p41"/>
          <p:cNvPicPr preferRelativeResize="0"/>
          <p:nvPr/>
        </p:nvPicPr>
        <p:blipFill rotWithShape="1">
          <a:blip r:embed="rId3">
            <a:alphaModFix/>
          </a:blip>
          <a:srcRect b="11017" l="8625" r="8757" t="9434"/>
          <a:stretch/>
        </p:blipFill>
        <p:spPr>
          <a:xfrm>
            <a:off x="2971238" y="271725"/>
            <a:ext cx="9477864" cy="2566624"/>
          </a:xfrm>
          <a:prstGeom prst="rect">
            <a:avLst/>
          </a:prstGeom>
          <a:noFill/>
          <a:ln>
            <a:noFill/>
          </a:ln>
        </p:spPr>
      </p:pic>
      <p:cxnSp>
        <p:nvCxnSpPr>
          <p:cNvPr id="347" name="Google Shape;347;p41"/>
          <p:cNvCxnSpPr/>
          <p:nvPr/>
        </p:nvCxnSpPr>
        <p:spPr>
          <a:xfrm rot="10800000">
            <a:off x="4754663" y="1299750"/>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48" name="Google Shape;348;p41"/>
          <p:cNvCxnSpPr/>
          <p:nvPr/>
        </p:nvCxnSpPr>
        <p:spPr>
          <a:xfrm>
            <a:off x="4754663" y="201400"/>
            <a:ext cx="0" cy="288000"/>
          </a:xfrm>
          <a:prstGeom prst="straightConnector1">
            <a:avLst/>
          </a:prstGeom>
          <a:noFill/>
          <a:ln cap="flat" cmpd="sng" w="9525">
            <a:solidFill>
              <a:srgbClr val="FF00FF"/>
            </a:solidFill>
            <a:prstDash val="solid"/>
            <a:round/>
            <a:headEnd len="med" w="med" type="none"/>
            <a:tailEnd len="med" w="med" type="triangle"/>
          </a:ln>
        </p:spPr>
      </p:cxnSp>
      <p:sp>
        <p:nvSpPr>
          <p:cNvPr id="349" name="Google Shape;349;p41"/>
          <p:cNvSpPr txBox="1"/>
          <p:nvPr>
            <p:ph type="title"/>
          </p:nvPr>
        </p:nvSpPr>
        <p:spPr>
          <a:xfrm>
            <a:off x="357300" y="0"/>
            <a:ext cx="12780900" cy="3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endParaRPr/>
          </a:p>
        </p:txBody>
      </p:sp>
      <p:pic>
        <p:nvPicPr>
          <p:cNvPr id="350" name="Google Shape;350;p41"/>
          <p:cNvPicPr preferRelativeResize="0"/>
          <p:nvPr/>
        </p:nvPicPr>
        <p:blipFill rotWithShape="1">
          <a:blip r:embed="rId4">
            <a:alphaModFix/>
          </a:blip>
          <a:srcRect b="0" l="0" r="20804" t="0"/>
          <a:stretch/>
        </p:blipFill>
        <p:spPr>
          <a:xfrm>
            <a:off x="3296363" y="2694575"/>
            <a:ext cx="8380086" cy="2448926"/>
          </a:xfrm>
          <a:prstGeom prst="rect">
            <a:avLst/>
          </a:prstGeom>
          <a:noFill/>
          <a:ln>
            <a:noFill/>
          </a:ln>
        </p:spPr>
      </p:pic>
      <p:cxnSp>
        <p:nvCxnSpPr>
          <p:cNvPr id="351" name="Google Shape;351;p41"/>
          <p:cNvCxnSpPr/>
          <p:nvPr/>
        </p:nvCxnSpPr>
        <p:spPr>
          <a:xfrm rot="10800000">
            <a:off x="4442100" y="1163525"/>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52" name="Google Shape;352;p41"/>
          <p:cNvCxnSpPr/>
          <p:nvPr/>
        </p:nvCxnSpPr>
        <p:spPr>
          <a:xfrm rot="10800000">
            <a:off x="5304638" y="4428825"/>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53" name="Google Shape;353;p41"/>
          <p:cNvCxnSpPr/>
          <p:nvPr/>
        </p:nvCxnSpPr>
        <p:spPr>
          <a:xfrm rot="10800000">
            <a:off x="5548725" y="4428825"/>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54" name="Google Shape;354;p41"/>
          <p:cNvCxnSpPr/>
          <p:nvPr/>
        </p:nvCxnSpPr>
        <p:spPr>
          <a:xfrm>
            <a:off x="4442100" y="271725"/>
            <a:ext cx="0" cy="288000"/>
          </a:xfrm>
          <a:prstGeom prst="straightConnector1">
            <a:avLst/>
          </a:prstGeom>
          <a:noFill/>
          <a:ln cap="flat" cmpd="sng" w="9525">
            <a:solidFill>
              <a:srgbClr val="FF00FF"/>
            </a:solidFill>
            <a:prstDash val="solid"/>
            <a:round/>
            <a:headEnd len="med" w="med" type="none"/>
            <a:tailEnd len="med" w="med" type="triangle"/>
          </a:ln>
        </p:spPr>
      </p:cxnSp>
      <p:cxnSp>
        <p:nvCxnSpPr>
          <p:cNvPr id="355" name="Google Shape;355;p41"/>
          <p:cNvCxnSpPr/>
          <p:nvPr/>
        </p:nvCxnSpPr>
        <p:spPr>
          <a:xfrm>
            <a:off x="5304638" y="2773875"/>
            <a:ext cx="0" cy="288000"/>
          </a:xfrm>
          <a:prstGeom prst="straightConnector1">
            <a:avLst/>
          </a:prstGeom>
          <a:noFill/>
          <a:ln cap="flat" cmpd="sng" w="9525">
            <a:solidFill>
              <a:srgbClr val="FF00FF"/>
            </a:solidFill>
            <a:prstDash val="solid"/>
            <a:round/>
            <a:headEnd len="med" w="med" type="none"/>
            <a:tailEnd len="med" w="med" type="triangle"/>
          </a:ln>
        </p:spPr>
      </p:cxnSp>
      <p:cxnSp>
        <p:nvCxnSpPr>
          <p:cNvPr id="356" name="Google Shape;356;p41"/>
          <p:cNvCxnSpPr/>
          <p:nvPr/>
        </p:nvCxnSpPr>
        <p:spPr>
          <a:xfrm>
            <a:off x="5548725" y="2773875"/>
            <a:ext cx="0" cy="288000"/>
          </a:xfrm>
          <a:prstGeom prst="straightConnector1">
            <a:avLst/>
          </a:prstGeom>
          <a:noFill/>
          <a:ln cap="flat" cmpd="sng" w="9525">
            <a:solidFill>
              <a:srgbClr val="FF00FF"/>
            </a:solidFill>
            <a:prstDash val="solid"/>
            <a:round/>
            <a:headEnd len="med" w="med" type="none"/>
            <a:tailEnd len="med" w="med" type="triangle"/>
          </a:ln>
        </p:spPr>
      </p:cxnSp>
      <p:cxnSp>
        <p:nvCxnSpPr>
          <p:cNvPr id="357" name="Google Shape;357;p41"/>
          <p:cNvCxnSpPr/>
          <p:nvPr/>
        </p:nvCxnSpPr>
        <p:spPr>
          <a:xfrm>
            <a:off x="5679000" y="335400"/>
            <a:ext cx="0" cy="288000"/>
          </a:xfrm>
          <a:prstGeom prst="straightConnector1">
            <a:avLst/>
          </a:prstGeom>
          <a:noFill/>
          <a:ln cap="flat" cmpd="sng" w="9525">
            <a:solidFill>
              <a:srgbClr val="FF00FF"/>
            </a:solidFill>
            <a:prstDash val="solid"/>
            <a:round/>
            <a:headEnd len="med" w="med" type="none"/>
            <a:tailEnd len="med" w="med" type="triangle"/>
          </a:ln>
        </p:spPr>
      </p:cxnSp>
      <p:cxnSp>
        <p:nvCxnSpPr>
          <p:cNvPr id="358" name="Google Shape;358;p41"/>
          <p:cNvCxnSpPr/>
          <p:nvPr/>
        </p:nvCxnSpPr>
        <p:spPr>
          <a:xfrm rot="10800000">
            <a:off x="5447100" y="1299750"/>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59" name="Google Shape;359;p41"/>
          <p:cNvCxnSpPr/>
          <p:nvPr/>
        </p:nvCxnSpPr>
        <p:spPr>
          <a:xfrm rot="10800000">
            <a:off x="5768475" y="1299750"/>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60" name="Google Shape;360;p41"/>
          <p:cNvCxnSpPr/>
          <p:nvPr/>
        </p:nvCxnSpPr>
        <p:spPr>
          <a:xfrm rot="10800000">
            <a:off x="7594669" y="4472275"/>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61" name="Google Shape;361;p41"/>
          <p:cNvCxnSpPr/>
          <p:nvPr/>
        </p:nvCxnSpPr>
        <p:spPr>
          <a:xfrm rot="10800000">
            <a:off x="7962431" y="4428825"/>
            <a:ext cx="0" cy="219600"/>
          </a:xfrm>
          <a:prstGeom prst="straightConnector1">
            <a:avLst/>
          </a:prstGeom>
          <a:noFill/>
          <a:ln cap="flat" cmpd="sng" w="9525">
            <a:solidFill>
              <a:srgbClr val="0000FF"/>
            </a:solidFill>
            <a:prstDash val="solid"/>
            <a:round/>
            <a:headEnd len="med" w="med" type="none"/>
            <a:tailEnd len="med" w="med" type="triangle"/>
          </a:ln>
        </p:spPr>
      </p:cxnSp>
      <p:cxnSp>
        <p:nvCxnSpPr>
          <p:cNvPr id="362" name="Google Shape;362;p41"/>
          <p:cNvCxnSpPr/>
          <p:nvPr/>
        </p:nvCxnSpPr>
        <p:spPr>
          <a:xfrm>
            <a:off x="7594688" y="2920400"/>
            <a:ext cx="0" cy="288000"/>
          </a:xfrm>
          <a:prstGeom prst="straightConnector1">
            <a:avLst/>
          </a:prstGeom>
          <a:noFill/>
          <a:ln cap="flat" cmpd="sng" w="9525">
            <a:solidFill>
              <a:srgbClr val="FF00FF"/>
            </a:solidFill>
            <a:prstDash val="solid"/>
            <a:round/>
            <a:headEnd len="med" w="med" type="none"/>
            <a:tailEnd len="med" w="med" type="triangle"/>
          </a:ln>
        </p:spPr>
      </p:cxnSp>
      <p:cxnSp>
        <p:nvCxnSpPr>
          <p:cNvPr id="363" name="Google Shape;363;p41"/>
          <p:cNvCxnSpPr/>
          <p:nvPr/>
        </p:nvCxnSpPr>
        <p:spPr>
          <a:xfrm>
            <a:off x="6399000" y="392800"/>
            <a:ext cx="0" cy="288000"/>
          </a:xfrm>
          <a:prstGeom prst="straightConnector1">
            <a:avLst/>
          </a:prstGeom>
          <a:noFill/>
          <a:ln cap="flat" cmpd="sng" w="9525">
            <a:solidFill>
              <a:srgbClr val="FF00FF"/>
            </a:solidFill>
            <a:prstDash val="solid"/>
            <a:round/>
            <a:headEnd len="med" w="med" type="none"/>
            <a:tailEnd len="med" w="med" type="triangle"/>
          </a:ln>
        </p:spPr>
      </p:cxnSp>
      <p:cxnSp>
        <p:nvCxnSpPr>
          <p:cNvPr id="364" name="Google Shape;364;p41"/>
          <p:cNvCxnSpPr/>
          <p:nvPr/>
        </p:nvCxnSpPr>
        <p:spPr>
          <a:xfrm>
            <a:off x="8606663" y="2920400"/>
            <a:ext cx="0" cy="2880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Geomagnetic Induced Currents (GIC)? </a:t>
            </a:r>
            <a:endParaRPr/>
          </a:p>
        </p:txBody>
      </p:sp>
      <p:pic>
        <p:nvPicPr>
          <p:cNvPr id="75" name="Google Shape;75;p15"/>
          <p:cNvPicPr preferRelativeResize="0"/>
          <p:nvPr/>
        </p:nvPicPr>
        <p:blipFill>
          <a:blip r:embed="rId3">
            <a:alphaModFix/>
          </a:blip>
          <a:stretch>
            <a:fillRect/>
          </a:stretch>
        </p:blipFill>
        <p:spPr>
          <a:xfrm>
            <a:off x="919575" y="1171113"/>
            <a:ext cx="3881174" cy="2588974"/>
          </a:xfrm>
          <a:prstGeom prst="rect">
            <a:avLst/>
          </a:prstGeom>
          <a:noFill/>
          <a:ln>
            <a:noFill/>
          </a:ln>
        </p:spPr>
      </p:pic>
      <p:pic>
        <p:nvPicPr>
          <p:cNvPr id="76" name="Google Shape;76;p15"/>
          <p:cNvPicPr preferRelativeResize="0"/>
          <p:nvPr/>
        </p:nvPicPr>
        <p:blipFill>
          <a:blip r:embed="rId4">
            <a:alphaModFix/>
          </a:blip>
          <a:stretch>
            <a:fillRect/>
          </a:stretch>
        </p:blipFill>
        <p:spPr>
          <a:xfrm>
            <a:off x="7460025" y="1171125"/>
            <a:ext cx="3131558" cy="2105975"/>
          </a:xfrm>
          <a:prstGeom prst="rect">
            <a:avLst/>
          </a:prstGeom>
          <a:noFill/>
          <a:ln>
            <a:noFill/>
          </a:ln>
        </p:spPr>
      </p:pic>
      <p:pic>
        <p:nvPicPr>
          <p:cNvPr id="77" name="Google Shape;77;p15"/>
          <p:cNvPicPr preferRelativeResize="0"/>
          <p:nvPr/>
        </p:nvPicPr>
        <p:blipFill>
          <a:blip r:embed="rId5">
            <a:alphaModFix/>
          </a:blip>
          <a:stretch>
            <a:fillRect/>
          </a:stretch>
        </p:blipFill>
        <p:spPr>
          <a:xfrm>
            <a:off x="10352850" y="1825825"/>
            <a:ext cx="2140525" cy="2006725"/>
          </a:xfrm>
          <a:prstGeom prst="rect">
            <a:avLst/>
          </a:prstGeom>
          <a:noFill/>
          <a:ln>
            <a:noFill/>
          </a:ln>
        </p:spPr>
      </p:pic>
      <p:sp>
        <p:nvSpPr>
          <p:cNvPr id="78" name="Google Shape;78;p15"/>
          <p:cNvSpPr txBox="1"/>
          <p:nvPr/>
        </p:nvSpPr>
        <p:spPr>
          <a:xfrm>
            <a:off x="1562325" y="3760075"/>
            <a:ext cx="5072400" cy="13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Transformer Damage &amp; Blackout</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Octob</a:t>
            </a:r>
            <a:r>
              <a:rPr b="1" lang="en" sz="1800">
                <a:solidFill>
                  <a:schemeClr val="dk2"/>
                </a:solidFill>
                <a:latin typeface="Raleway"/>
                <a:ea typeface="Raleway"/>
                <a:cs typeface="Raleway"/>
                <a:sym typeface="Raleway"/>
              </a:rPr>
              <a:t>e</a:t>
            </a:r>
            <a:r>
              <a:rPr b="1" lang="en" sz="1800">
                <a:solidFill>
                  <a:schemeClr val="dk2"/>
                </a:solidFill>
                <a:latin typeface="Raleway"/>
                <a:ea typeface="Raleway"/>
                <a:cs typeface="Raleway"/>
                <a:sym typeface="Raleway"/>
              </a:rPr>
              <a:t>r 28-29, 2003</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Near South Africa</a:t>
            </a:r>
            <a:endParaRPr b="1" sz="1800">
              <a:solidFill>
                <a:schemeClr val="dk2"/>
              </a:solidFill>
              <a:latin typeface="Raleway"/>
              <a:ea typeface="Raleway"/>
              <a:cs typeface="Raleway"/>
              <a:sym typeface="Raleway"/>
            </a:endParaRPr>
          </a:p>
        </p:txBody>
      </p:sp>
      <p:sp>
        <p:nvSpPr>
          <p:cNvPr id="79" name="Google Shape;79;p15"/>
          <p:cNvSpPr txBox="1"/>
          <p:nvPr/>
        </p:nvSpPr>
        <p:spPr>
          <a:xfrm>
            <a:off x="7694606" y="3760075"/>
            <a:ext cx="45612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Transformer Damage &amp; Blackout</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March 13, 1989</a:t>
            </a:r>
            <a:endParaRPr b="1" sz="1800">
              <a:solidFill>
                <a:schemeClr val="dk2"/>
              </a:solidFill>
              <a:latin typeface="Raleway"/>
              <a:ea typeface="Raleway"/>
              <a:cs typeface="Raleway"/>
              <a:sym typeface="Raleway"/>
            </a:endParaRPr>
          </a:p>
          <a:p>
            <a:pPr indent="0" lvl="0" marL="0" rtl="0" algn="l">
              <a:spcBef>
                <a:spcPts val="0"/>
              </a:spcBef>
              <a:spcAft>
                <a:spcPts val="0"/>
              </a:spcAft>
              <a:buNone/>
            </a:pPr>
            <a:r>
              <a:rPr b="1" lang="en" sz="1800">
                <a:solidFill>
                  <a:schemeClr val="dk2"/>
                </a:solidFill>
                <a:latin typeface="Raleway"/>
                <a:ea typeface="Raleway"/>
                <a:cs typeface="Raleway"/>
                <a:sym typeface="Raleway"/>
              </a:rPr>
              <a:t>Quebec, Canada</a:t>
            </a:r>
            <a:endParaRPr b="1" sz="1800">
              <a:solidFill>
                <a:schemeClr val="dk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 US Transmission Lines (Physical Grid)</a:t>
            </a:r>
            <a:endParaRPr/>
          </a:p>
        </p:txBody>
      </p:sp>
      <p:pic>
        <p:nvPicPr>
          <p:cNvPr id="370" name="Google Shape;370;p42"/>
          <p:cNvPicPr preferRelativeResize="0"/>
          <p:nvPr/>
        </p:nvPicPr>
        <p:blipFill rotWithShape="1">
          <a:blip r:embed="rId3">
            <a:alphaModFix/>
          </a:blip>
          <a:srcRect b="1613" l="0" r="368" t="0"/>
          <a:stretch/>
        </p:blipFill>
        <p:spPr>
          <a:xfrm>
            <a:off x="1472063" y="1068425"/>
            <a:ext cx="7155375" cy="3676201"/>
          </a:xfrm>
          <a:prstGeom prst="rect">
            <a:avLst/>
          </a:prstGeom>
          <a:noFill/>
          <a:ln>
            <a:noFill/>
          </a:ln>
        </p:spPr>
      </p:pic>
      <p:sp>
        <p:nvSpPr>
          <p:cNvPr id="371" name="Google Shape;371;p42"/>
          <p:cNvSpPr txBox="1"/>
          <p:nvPr/>
        </p:nvSpPr>
        <p:spPr>
          <a:xfrm>
            <a:off x="6858000" y="4804800"/>
            <a:ext cx="6858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chemeClr val="dk2"/>
                </a:solidFill>
                <a:latin typeface="Source Sans Pro"/>
                <a:ea typeface="Source Sans Pro"/>
                <a:cs typeface="Source Sans Pro"/>
                <a:sym typeface="Source Sans Pro"/>
              </a:rPr>
              <a:t>Source: Climate Mapping for Resilience &amp; Adaptation - Esri U.S Federal Datasets</a:t>
            </a:r>
            <a:endParaRPr i="1" sz="1000">
              <a:solidFill>
                <a:schemeClr val="dk2"/>
              </a:solidFill>
              <a:latin typeface="Source Sans Pro"/>
              <a:ea typeface="Source Sans Pro"/>
              <a:cs typeface="Source Sans Pro"/>
              <a:sym typeface="Source Sans Pro"/>
            </a:endParaRPr>
          </a:p>
        </p:txBody>
      </p:sp>
      <p:sp>
        <p:nvSpPr>
          <p:cNvPr id="372" name="Google Shape;372;p42"/>
          <p:cNvSpPr txBox="1"/>
          <p:nvPr/>
        </p:nvSpPr>
        <p:spPr>
          <a:xfrm>
            <a:off x="11495925" y="1175100"/>
            <a:ext cx="5205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2"/>
                </a:solidFill>
                <a:latin typeface="Calibri"/>
                <a:ea typeface="Calibri"/>
                <a:cs typeface="Calibri"/>
                <a:sym typeface="Calibri"/>
              </a:rPr>
              <a:t>k</a:t>
            </a:r>
            <a:endParaRPr sz="400">
              <a:solidFill>
                <a:schemeClr val="dk2"/>
              </a:solidFill>
              <a:latin typeface="Calibri"/>
              <a:ea typeface="Calibri"/>
              <a:cs typeface="Calibri"/>
              <a:sym typeface="Calibri"/>
            </a:endParaRPr>
          </a:p>
        </p:txBody>
      </p:sp>
      <p:sp>
        <p:nvSpPr>
          <p:cNvPr id="373" name="Google Shape;373;p42"/>
          <p:cNvSpPr txBox="1"/>
          <p:nvPr/>
        </p:nvSpPr>
        <p:spPr>
          <a:xfrm>
            <a:off x="11929913" y="1175100"/>
            <a:ext cx="5205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latin typeface="Source Sans Pro"/>
                <a:ea typeface="Source Sans Pro"/>
                <a:cs typeface="Source Sans Pro"/>
                <a:sym typeface="Source Sans Pro"/>
              </a:rPr>
              <a:t>kV</a:t>
            </a:r>
            <a:endParaRPr sz="500">
              <a:solidFill>
                <a:schemeClr val="dk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9" name="Google Shape;379;p43"/>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43"/>
          <p:cNvPicPr preferRelativeResize="0"/>
          <p:nvPr/>
        </p:nvPicPr>
        <p:blipFill>
          <a:blip r:embed="rId3">
            <a:alphaModFix/>
          </a:blip>
          <a:stretch>
            <a:fillRect/>
          </a:stretch>
        </p:blipFill>
        <p:spPr>
          <a:xfrm>
            <a:off x="1129815" y="0"/>
            <a:ext cx="7637579"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6" name="Google Shape;386;p44"/>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7" name="Google Shape;387;p44"/>
          <p:cNvPicPr preferRelativeResize="0"/>
          <p:nvPr/>
        </p:nvPicPr>
        <p:blipFill rotWithShape="1">
          <a:blip r:embed="rId3">
            <a:alphaModFix/>
          </a:blip>
          <a:srcRect b="0" l="0" r="0" t="3873"/>
          <a:stretch/>
        </p:blipFill>
        <p:spPr>
          <a:xfrm>
            <a:off x="1065150" y="199350"/>
            <a:ext cx="11585700" cy="4944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3" name="Google Shape;393;p45"/>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4" name="Google Shape;394;p45"/>
          <p:cNvPicPr preferRelativeResize="0"/>
          <p:nvPr/>
        </p:nvPicPr>
        <p:blipFill>
          <a:blip r:embed="rId3">
            <a:alphaModFix/>
          </a:blip>
          <a:stretch>
            <a:fillRect/>
          </a:stretch>
        </p:blipFill>
        <p:spPr>
          <a:xfrm>
            <a:off x="1084421" y="0"/>
            <a:ext cx="769810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0" name="Google Shape;400;p46"/>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1" name="Google Shape;401;p46"/>
          <p:cNvPicPr preferRelativeResize="0"/>
          <p:nvPr/>
        </p:nvPicPr>
        <p:blipFill rotWithShape="1">
          <a:blip r:embed="rId3">
            <a:alphaModFix/>
          </a:blip>
          <a:srcRect b="0" l="0" r="0" t="13103"/>
          <a:stretch/>
        </p:blipFill>
        <p:spPr>
          <a:xfrm>
            <a:off x="1065113" y="674125"/>
            <a:ext cx="11585776" cy="4469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7" name="Google Shape;407;p47"/>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47"/>
          <p:cNvPicPr preferRelativeResize="0"/>
          <p:nvPr/>
        </p:nvPicPr>
        <p:blipFill rotWithShape="1">
          <a:blip r:embed="rId3">
            <a:alphaModFix/>
          </a:blip>
          <a:srcRect b="0" l="0" r="0" t="12103"/>
          <a:stretch/>
        </p:blipFill>
        <p:spPr>
          <a:xfrm>
            <a:off x="1019063" y="622575"/>
            <a:ext cx="11677877" cy="452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4" name="Google Shape;414;p48"/>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5" name="Google Shape;415;p48"/>
          <p:cNvPicPr preferRelativeResize="0"/>
          <p:nvPr/>
        </p:nvPicPr>
        <p:blipFill rotWithShape="1">
          <a:blip r:embed="rId3">
            <a:alphaModFix/>
          </a:blip>
          <a:srcRect b="0" l="0" r="0" t="11300"/>
          <a:stretch/>
        </p:blipFill>
        <p:spPr>
          <a:xfrm>
            <a:off x="1029413" y="581350"/>
            <a:ext cx="11657176" cy="4562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1" name="Google Shape;421;p49"/>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2" name="Google Shape;422;p49"/>
          <p:cNvPicPr preferRelativeResize="0"/>
          <p:nvPr/>
        </p:nvPicPr>
        <p:blipFill rotWithShape="1">
          <a:blip r:embed="rId3">
            <a:alphaModFix/>
          </a:blip>
          <a:srcRect b="0" l="0" r="0" t="10905"/>
          <a:stretch/>
        </p:blipFill>
        <p:spPr>
          <a:xfrm>
            <a:off x="1071563" y="560725"/>
            <a:ext cx="11572874" cy="4582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txBox="1"/>
          <p:nvPr>
            <p:ph idx="1" type="body"/>
          </p:nvPr>
        </p:nvSpPr>
        <p:spPr>
          <a:xfrm>
            <a:off x="467550" y="1068425"/>
            <a:ext cx="12780900" cy="3794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Objective</a:t>
            </a:r>
            <a:r>
              <a:rPr lang="en" sz="2000"/>
              <a:t>: </a:t>
            </a:r>
            <a:endParaRPr sz="2000"/>
          </a:p>
          <a:p>
            <a:pPr indent="-330200" lvl="1" marL="914400" rtl="0" algn="l">
              <a:spcBef>
                <a:spcPts val="0"/>
              </a:spcBef>
              <a:spcAft>
                <a:spcPts val="0"/>
              </a:spcAft>
              <a:buSzPts val="1600"/>
              <a:buChar char="○"/>
            </a:pPr>
            <a:r>
              <a:rPr lang="en" sz="1550"/>
              <a:t>Predicting and forecasting (Geomagnetically Induced Currents) GICs to mitigate the impact on the critical infrastructure through developing nowcast and predictive models for SuperMAG (dB/dt) and NERC GIC variables by exploring the most meaningful ML algorithms.</a:t>
            </a:r>
            <a:endParaRPr sz="1550"/>
          </a:p>
          <a:p>
            <a:pPr indent="-355600" lvl="0" marL="457200" rtl="0" algn="l">
              <a:spcBef>
                <a:spcPts val="0"/>
              </a:spcBef>
              <a:spcAft>
                <a:spcPts val="0"/>
              </a:spcAft>
              <a:buSzPts val="2000"/>
              <a:buChar char="●"/>
            </a:pPr>
            <a:r>
              <a:rPr b="1" lang="en" sz="2000"/>
              <a:t>Approach</a:t>
            </a:r>
            <a:r>
              <a:rPr lang="en" sz="2000"/>
              <a:t>: </a:t>
            </a:r>
            <a:endParaRPr sz="2000"/>
          </a:p>
          <a:p>
            <a:pPr indent="-330200" lvl="1" marL="914400" rtl="0" algn="l">
              <a:spcBef>
                <a:spcPts val="0"/>
              </a:spcBef>
              <a:spcAft>
                <a:spcPts val="0"/>
              </a:spcAft>
              <a:buSzPts val="1600"/>
              <a:buChar char="○"/>
            </a:pPr>
            <a:r>
              <a:rPr lang="en" sz="1600"/>
              <a:t>Consolidate raw from datasources: SuperMAG, OMNI and NERC GIC data.</a:t>
            </a:r>
            <a:endParaRPr sz="1600"/>
          </a:p>
          <a:p>
            <a:pPr indent="-330200" lvl="1" marL="914400" rtl="0" algn="l">
              <a:spcBef>
                <a:spcPts val="0"/>
              </a:spcBef>
              <a:spcAft>
                <a:spcPts val="0"/>
              </a:spcAft>
              <a:buSzPts val="1600"/>
              <a:buChar char="○"/>
            </a:pPr>
            <a:r>
              <a:rPr lang="en" sz="1600"/>
              <a:t>Create analysis-ready datasets for magnetic perturbation prediction &amp; NERC GIC values.</a:t>
            </a:r>
            <a:endParaRPr sz="1600"/>
          </a:p>
          <a:p>
            <a:pPr indent="-330200" lvl="1" marL="914400" rtl="0" algn="l">
              <a:spcBef>
                <a:spcPts val="0"/>
              </a:spcBef>
              <a:spcAft>
                <a:spcPts val="0"/>
              </a:spcAft>
              <a:buSzPts val="1600"/>
              <a:buChar char="○"/>
            </a:pPr>
            <a:r>
              <a:rPr lang="en" sz="1600"/>
              <a:t>Preprocess dataset and feature engineering for training and testing purposes.</a:t>
            </a:r>
            <a:endParaRPr sz="1600"/>
          </a:p>
          <a:p>
            <a:pPr indent="-330200" lvl="1" marL="914400" rtl="0" algn="l">
              <a:spcBef>
                <a:spcPts val="0"/>
              </a:spcBef>
              <a:spcAft>
                <a:spcPts val="0"/>
              </a:spcAft>
              <a:buSzPts val="1600"/>
              <a:buChar char="○"/>
            </a:pPr>
            <a:r>
              <a:rPr lang="en" sz="1600"/>
              <a:t>Experimenting with the following ML models:</a:t>
            </a:r>
            <a:endParaRPr sz="1600"/>
          </a:p>
          <a:p>
            <a:pPr indent="-330200" lvl="2" marL="1371600" rtl="0" algn="l">
              <a:spcBef>
                <a:spcPts val="0"/>
              </a:spcBef>
              <a:spcAft>
                <a:spcPts val="0"/>
              </a:spcAft>
              <a:buSzPts val="1600"/>
              <a:buChar char="■"/>
            </a:pPr>
            <a:r>
              <a:rPr lang="en" sz="1600"/>
              <a:t>Multivariate Linear Regression</a:t>
            </a:r>
            <a:endParaRPr sz="1600"/>
          </a:p>
          <a:p>
            <a:pPr indent="-330200" lvl="2" marL="1371600" rtl="0" algn="l">
              <a:spcBef>
                <a:spcPts val="0"/>
              </a:spcBef>
              <a:spcAft>
                <a:spcPts val="0"/>
              </a:spcAft>
              <a:buSzPts val="1600"/>
              <a:buChar char="■"/>
            </a:pPr>
            <a:r>
              <a:rPr lang="en" sz="1600"/>
              <a:t>Random Forest Regressor</a:t>
            </a:r>
            <a:endParaRPr sz="1600"/>
          </a:p>
          <a:p>
            <a:pPr indent="-330200" lvl="2" marL="1371600" rtl="0" algn="l">
              <a:spcBef>
                <a:spcPts val="0"/>
              </a:spcBef>
              <a:spcAft>
                <a:spcPts val="0"/>
              </a:spcAft>
              <a:buSzPts val="1600"/>
              <a:buChar char="■"/>
            </a:pPr>
            <a:r>
              <a:rPr lang="en" sz="1600"/>
              <a:t>LSTM(with Attention)/GRU</a:t>
            </a:r>
            <a:endParaRPr sz="1600"/>
          </a:p>
        </p:txBody>
      </p:sp>
      <p:sp>
        <p:nvSpPr>
          <p:cNvPr id="428" name="Google Shape;428;p50"/>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cxnSp>
        <p:nvCxnSpPr>
          <p:cNvPr id="433" name="Google Shape;433;p51"/>
          <p:cNvCxnSpPr/>
          <p:nvPr/>
        </p:nvCxnSpPr>
        <p:spPr>
          <a:xfrm>
            <a:off x="9813000" y="2440350"/>
            <a:ext cx="1454100" cy="1103100"/>
          </a:xfrm>
          <a:prstGeom prst="straightConnector1">
            <a:avLst/>
          </a:prstGeom>
          <a:noFill/>
          <a:ln cap="flat" cmpd="sng" w="9525">
            <a:solidFill>
              <a:schemeClr val="dk2"/>
            </a:solidFill>
            <a:prstDash val="solid"/>
            <a:round/>
            <a:headEnd len="med" w="med" type="none"/>
            <a:tailEnd len="med" w="med" type="none"/>
          </a:ln>
        </p:spPr>
      </p:cxnSp>
      <p:sp>
        <p:nvSpPr>
          <p:cNvPr id="434" name="Google Shape;434;p51"/>
          <p:cNvSpPr txBox="1"/>
          <p:nvPr>
            <p:ph type="title"/>
          </p:nvPr>
        </p:nvSpPr>
        <p:spPr>
          <a:xfrm>
            <a:off x="467550" y="445025"/>
            <a:ext cx="127809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Data Flow for Magnetic Perturbation Prediction</a:t>
            </a:r>
            <a:endParaRPr sz="2700"/>
          </a:p>
        </p:txBody>
      </p:sp>
      <p:sp>
        <p:nvSpPr>
          <p:cNvPr id="435" name="Google Shape;435;p51"/>
          <p:cNvSpPr/>
          <p:nvPr/>
        </p:nvSpPr>
        <p:spPr>
          <a:xfrm>
            <a:off x="541013" y="1660350"/>
            <a:ext cx="1049100" cy="3990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SuperMAG</a:t>
            </a:r>
            <a:endParaRPr sz="800">
              <a:latin typeface="Source Sans Pro"/>
              <a:ea typeface="Source Sans Pro"/>
              <a:cs typeface="Source Sans Pro"/>
              <a:sym typeface="Source Sans Pro"/>
            </a:endParaRPr>
          </a:p>
          <a:p>
            <a:pPr indent="0" lvl="0" marL="0" rtl="0" algn="ctr">
              <a:spcBef>
                <a:spcPts val="0"/>
              </a:spcBef>
              <a:spcAft>
                <a:spcPts val="0"/>
              </a:spcAft>
              <a:buNone/>
            </a:pPr>
            <a:r>
              <a:rPr lang="en" sz="800">
                <a:latin typeface="Source Sans Pro"/>
                <a:ea typeface="Source Sans Pro"/>
                <a:cs typeface="Source Sans Pro"/>
                <a:sym typeface="Source Sans Pro"/>
              </a:rPr>
              <a:t>(2010-2023) </a:t>
            </a:r>
            <a:endParaRPr sz="800">
              <a:latin typeface="Source Sans Pro"/>
              <a:ea typeface="Source Sans Pro"/>
              <a:cs typeface="Source Sans Pro"/>
              <a:sym typeface="Source Sans Pro"/>
            </a:endParaRPr>
          </a:p>
        </p:txBody>
      </p:sp>
      <p:sp>
        <p:nvSpPr>
          <p:cNvPr id="436" name="Google Shape;436;p51"/>
          <p:cNvSpPr/>
          <p:nvPr/>
        </p:nvSpPr>
        <p:spPr>
          <a:xfrm>
            <a:off x="541013" y="2327425"/>
            <a:ext cx="1049100" cy="3990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OMNI</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(2010-2023) </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t/>
            </a:r>
            <a:endParaRPr sz="800">
              <a:solidFill>
                <a:schemeClr val="dk2"/>
              </a:solidFill>
              <a:latin typeface="Source Sans Pro"/>
              <a:ea typeface="Source Sans Pro"/>
              <a:cs typeface="Source Sans Pro"/>
              <a:sym typeface="Source Sans Pro"/>
            </a:endParaRPr>
          </a:p>
        </p:txBody>
      </p:sp>
      <p:sp>
        <p:nvSpPr>
          <p:cNvPr id="437" name="Google Shape;437;p51"/>
          <p:cNvSpPr/>
          <p:nvPr/>
        </p:nvSpPr>
        <p:spPr>
          <a:xfrm>
            <a:off x="2634638" y="1954675"/>
            <a:ext cx="13938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Preprocessing Data Process</a:t>
            </a:r>
            <a:endParaRPr sz="800">
              <a:latin typeface="Source Sans Pro"/>
              <a:ea typeface="Source Sans Pro"/>
              <a:cs typeface="Source Sans Pro"/>
              <a:sym typeface="Source Sans Pro"/>
            </a:endParaRPr>
          </a:p>
        </p:txBody>
      </p:sp>
      <p:cxnSp>
        <p:nvCxnSpPr>
          <p:cNvPr id="438" name="Google Shape;438;p51"/>
          <p:cNvCxnSpPr>
            <a:stCxn id="435" idx="4"/>
            <a:endCxn id="437" idx="1"/>
          </p:cNvCxnSpPr>
          <p:nvPr/>
        </p:nvCxnSpPr>
        <p:spPr>
          <a:xfrm>
            <a:off x="1590113" y="1859850"/>
            <a:ext cx="1044600" cy="327300"/>
          </a:xfrm>
          <a:prstGeom prst="straightConnector1">
            <a:avLst/>
          </a:prstGeom>
          <a:noFill/>
          <a:ln cap="flat" cmpd="sng" w="9525">
            <a:solidFill>
              <a:schemeClr val="dk2"/>
            </a:solidFill>
            <a:prstDash val="solid"/>
            <a:round/>
            <a:headEnd len="med" w="med" type="none"/>
            <a:tailEnd len="med" w="med" type="stealth"/>
          </a:ln>
        </p:spPr>
      </p:cxnSp>
      <p:cxnSp>
        <p:nvCxnSpPr>
          <p:cNvPr id="439" name="Google Shape;439;p51"/>
          <p:cNvCxnSpPr>
            <a:stCxn id="436" idx="4"/>
            <a:endCxn id="437" idx="1"/>
          </p:cNvCxnSpPr>
          <p:nvPr/>
        </p:nvCxnSpPr>
        <p:spPr>
          <a:xfrm flipH="1" rot="10800000">
            <a:off x="1590113" y="2187025"/>
            <a:ext cx="1044600" cy="339900"/>
          </a:xfrm>
          <a:prstGeom prst="straightConnector1">
            <a:avLst/>
          </a:prstGeom>
          <a:noFill/>
          <a:ln cap="flat" cmpd="sng" w="9525">
            <a:solidFill>
              <a:schemeClr val="dk2"/>
            </a:solidFill>
            <a:prstDash val="solid"/>
            <a:round/>
            <a:headEnd len="med" w="med" type="none"/>
            <a:tailEnd len="med" w="med" type="stealth"/>
          </a:ln>
        </p:spPr>
      </p:cxnSp>
      <p:sp>
        <p:nvSpPr>
          <p:cNvPr id="440" name="Google Shape;440;p51"/>
          <p:cNvSpPr/>
          <p:nvPr/>
        </p:nvSpPr>
        <p:spPr>
          <a:xfrm>
            <a:off x="4568400" y="1154050"/>
            <a:ext cx="3287700" cy="2027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1" name="Google Shape;441;p51"/>
          <p:cNvSpPr txBox="1"/>
          <p:nvPr/>
        </p:nvSpPr>
        <p:spPr>
          <a:xfrm>
            <a:off x="4809713" y="1107525"/>
            <a:ext cx="19638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p:txBody>
      </p:sp>
      <p:sp>
        <p:nvSpPr>
          <p:cNvPr id="442" name="Google Shape;442;p51"/>
          <p:cNvSpPr/>
          <p:nvPr/>
        </p:nvSpPr>
        <p:spPr>
          <a:xfrm>
            <a:off x="4945200" y="1610600"/>
            <a:ext cx="2565900" cy="438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443" name="Google Shape;443;p51"/>
          <p:cNvSpPr/>
          <p:nvPr/>
        </p:nvSpPr>
        <p:spPr>
          <a:xfrm>
            <a:off x="4945200" y="2396450"/>
            <a:ext cx="2565900" cy="438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4" name="Google Shape;444;p51"/>
          <p:cNvSpPr txBox="1"/>
          <p:nvPr/>
        </p:nvSpPr>
        <p:spPr>
          <a:xfrm>
            <a:off x="4809713" y="1399625"/>
            <a:ext cx="2259600" cy="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data/SuperMAG/clean/</a:t>
            </a:r>
            <a:endParaRPr sz="700">
              <a:solidFill>
                <a:schemeClr val="dk2"/>
              </a:solidFill>
              <a:latin typeface="Source Sans Pro"/>
              <a:ea typeface="Source Sans Pro"/>
              <a:cs typeface="Source Sans Pro"/>
              <a:sym typeface="Source Sans Pro"/>
            </a:endParaRPr>
          </a:p>
        </p:txBody>
      </p:sp>
      <p:sp>
        <p:nvSpPr>
          <p:cNvPr id="445" name="Google Shape;445;p51"/>
          <p:cNvSpPr txBox="1"/>
          <p:nvPr/>
        </p:nvSpPr>
        <p:spPr>
          <a:xfrm>
            <a:off x="4864088" y="2188575"/>
            <a:ext cx="1823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data/OMNI/clean/</a:t>
            </a:r>
            <a:endParaRPr sz="700">
              <a:solidFill>
                <a:schemeClr val="dk2"/>
              </a:solidFill>
              <a:latin typeface="Source Sans Pro"/>
              <a:ea typeface="Source Sans Pro"/>
              <a:cs typeface="Source Sans Pro"/>
              <a:sym typeface="Source Sans Pro"/>
            </a:endParaRPr>
          </a:p>
        </p:txBody>
      </p:sp>
      <p:sp>
        <p:nvSpPr>
          <p:cNvPr id="446" name="Google Shape;446;p51"/>
          <p:cNvSpPr/>
          <p:nvPr/>
        </p:nvSpPr>
        <p:spPr>
          <a:xfrm>
            <a:off x="5054325" y="1664175"/>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7" name="Google Shape;447;p51"/>
          <p:cNvSpPr/>
          <p:nvPr/>
        </p:nvSpPr>
        <p:spPr>
          <a:xfrm>
            <a:off x="5170275" y="1693988"/>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8" name="Google Shape;448;p51"/>
          <p:cNvSpPr/>
          <p:nvPr/>
        </p:nvSpPr>
        <p:spPr>
          <a:xfrm>
            <a:off x="5279700" y="1733175"/>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449" name="Google Shape;449;p51"/>
          <p:cNvSpPr txBox="1"/>
          <p:nvPr/>
        </p:nvSpPr>
        <p:spPr>
          <a:xfrm>
            <a:off x="1785525" y="946363"/>
            <a:ext cx="528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Source Sans Pro"/>
                <a:ea typeface="Source Sans Pro"/>
                <a:cs typeface="Source Sans Pro"/>
                <a:sym typeface="Source Sans Pro"/>
              </a:rPr>
              <a:t>API</a:t>
            </a:r>
            <a:endParaRPr b="1" sz="800">
              <a:solidFill>
                <a:schemeClr val="dk2"/>
              </a:solidFill>
              <a:latin typeface="Source Sans Pro"/>
              <a:ea typeface="Source Sans Pro"/>
              <a:cs typeface="Source Sans Pro"/>
              <a:sym typeface="Source Sans Pro"/>
            </a:endParaRPr>
          </a:p>
        </p:txBody>
      </p:sp>
      <p:sp>
        <p:nvSpPr>
          <p:cNvPr id="450" name="Google Shape;450;p51"/>
          <p:cNvSpPr/>
          <p:nvPr/>
        </p:nvSpPr>
        <p:spPr>
          <a:xfrm>
            <a:off x="5170275" y="2479850"/>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a:t>
            </a: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451" name="Google Shape;451;p51"/>
          <p:cNvSpPr/>
          <p:nvPr/>
        </p:nvSpPr>
        <p:spPr>
          <a:xfrm>
            <a:off x="1116000" y="4051475"/>
            <a:ext cx="3957300" cy="7542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452" name="Google Shape;452;p51"/>
          <p:cNvCxnSpPr/>
          <p:nvPr/>
        </p:nvCxnSpPr>
        <p:spPr>
          <a:xfrm flipH="1">
            <a:off x="2041500" y="1239838"/>
            <a:ext cx="900" cy="1656600"/>
          </a:xfrm>
          <a:prstGeom prst="straightConnector1">
            <a:avLst/>
          </a:prstGeom>
          <a:noFill/>
          <a:ln cap="flat" cmpd="sng" w="9525">
            <a:solidFill>
              <a:schemeClr val="dk2"/>
            </a:solidFill>
            <a:prstDash val="lgDash"/>
            <a:round/>
            <a:headEnd len="med" w="med" type="none"/>
            <a:tailEnd len="med" w="med" type="none"/>
          </a:ln>
        </p:spPr>
      </p:cxnSp>
      <p:cxnSp>
        <p:nvCxnSpPr>
          <p:cNvPr id="453" name="Google Shape;453;p51"/>
          <p:cNvCxnSpPr/>
          <p:nvPr/>
        </p:nvCxnSpPr>
        <p:spPr>
          <a:xfrm flipH="1">
            <a:off x="1112325" y="2416875"/>
            <a:ext cx="1534500" cy="16425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51"/>
          <p:cNvCxnSpPr/>
          <p:nvPr/>
        </p:nvCxnSpPr>
        <p:spPr>
          <a:xfrm>
            <a:off x="4033613" y="2421575"/>
            <a:ext cx="818700" cy="16446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51"/>
          <p:cNvCxnSpPr>
            <a:stCxn id="437" idx="3"/>
            <a:endCxn id="442" idx="1"/>
          </p:cNvCxnSpPr>
          <p:nvPr/>
        </p:nvCxnSpPr>
        <p:spPr>
          <a:xfrm flipH="1" rot="10800000">
            <a:off x="4028438" y="1830025"/>
            <a:ext cx="916800" cy="357000"/>
          </a:xfrm>
          <a:prstGeom prst="straightConnector1">
            <a:avLst/>
          </a:prstGeom>
          <a:noFill/>
          <a:ln cap="flat" cmpd="sng" w="9525">
            <a:solidFill>
              <a:schemeClr val="dk2"/>
            </a:solidFill>
            <a:prstDash val="solid"/>
            <a:round/>
            <a:headEnd len="med" w="med" type="none"/>
            <a:tailEnd len="med" w="med" type="stealth"/>
          </a:ln>
        </p:spPr>
      </p:cxnSp>
      <p:cxnSp>
        <p:nvCxnSpPr>
          <p:cNvPr id="456" name="Google Shape;456;p51"/>
          <p:cNvCxnSpPr>
            <a:stCxn id="437" idx="3"/>
            <a:endCxn id="443" idx="1"/>
          </p:cNvCxnSpPr>
          <p:nvPr/>
        </p:nvCxnSpPr>
        <p:spPr>
          <a:xfrm>
            <a:off x="4028438" y="2187025"/>
            <a:ext cx="916800" cy="429000"/>
          </a:xfrm>
          <a:prstGeom prst="straightConnector1">
            <a:avLst/>
          </a:prstGeom>
          <a:noFill/>
          <a:ln cap="flat" cmpd="sng" w="9525">
            <a:solidFill>
              <a:schemeClr val="dk2"/>
            </a:solidFill>
            <a:prstDash val="solid"/>
            <a:round/>
            <a:headEnd len="med" w="med" type="none"/>
            <a:tailEnd len="med" w="med" type="stealth"/>
          </a:ln>
        </p:spPr>
      </p:cxnSp>
      <p:sp>
        <p:nvSpPr>
          <p:cNvPr id="457" name="Google Shape;457;p51"/>
          <p:cNvSpPr/>
          <p:nvPr/>
        </p:nvSpPr>
        <p:spPr>
          <a:xfrm>
            <a:off x="1182750" y="4196225"/>
            <a:ext cx="8097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Retrieve Data</a:t>
            </a:r>
            <a:endParaRPr sz="800">
              <a:latin typeface="Source Sans Pro"/>
              <a:ea typeface="Source Sans Pro"/>
              <a:cs typeface="Source Sans Pro"/>
              <a:sym typeface="Source Sans Pro"/>
            </a:endParaRPr>
          </a:p>
        </p:txBody>
      </p:sp>
      <p:sp>
        <p:nvSpPr>
          <p:cNvPr id="458" name="Google Shape;458;p51"/>
          <p:cNvSpPr/>
          <p:nvPr/>
        </p:nvSpPr>
        <p:spPr>
          <a:xfrm>
            <a:off x="2467388" y="4196225"/>
            <a:ext cx="8097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Filling Missing Values</a:t>
            </a:r>
            <a:endParaRPr sz="800">
              <a:latin typeface="Source Sans Pro"/>
              <a:ea typeface="Source Sans Pro"/>
              <a:cs typeface="Source Sans Pro"/>
              <a:sym typeface="Source Sans Pro"/>
            </a:endParaRPr>
          </a:p>
        </p:txBody>
      </p:sp>
      <p:sp>
        <p:nvSpPr>
          <p:cNvPr id="459" name="Google Shape;459;p51"/>
          <p:cNvSpPr/>
          <p:nvPr/>
        </p:nvSpPr>
        <p:spPr>
          <a:xfrm>
            <a:off x="3752063" y="4196225"/>
            <a:ext cx="9573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Resample to 5-min cadance</a:t>
            </a:r>
            <a:endParaRPr sz="800">
              <a:latin typeface="Source Sans Pro"/>
              <a:ea typeface="Source Sans Pro"/>
              <a:cs typeface="Source Sans Pro"/>
              <a:sym typeface="Source Sans Pro"/>
            </a:endParaRPr>
          </a:p>
        </p:txBody>
      </p:sp>
      <p:cxnSp>
        <p:nvCxnSpPr>
          <p:cNvPr id="460" name="Google Shape;460;p51"/>
          <p:cNvCxnSpPr>
            <a:stCxn id="457" idx="3"/>
            <a:endCxn id="458" idx="1"/>
          </p:cNvCxnSpPr>
          <p:nvPr/>
        </p:nvCxnSpPr>
        <p:spPr>
          <a:xfrm>
            <a:off x="1992450" y="4428575"/>
            <a:ext cx="474900" cy="0"/>
          </a:xfrm>
          <a:prstGeom prst="straightConnector1">
            <a:avLst/>
          </a:prstGeom>
          <a:noFill/>
          <a:ln cap="flat" cmpd="sng" w="9525">
            <a:solidFill>
              <a:schemeClr val="dk2"/>
            </a:solidFill>
            <a:prstDash val="solid"/>
            <a:round/>
            <a:headEnd len="med" w="med" type="none"/>
            <a:tailEnd len="med" w="med" type="stealth"/>
          </a:ln>
        </p:spPr>
      </p:cxnSp>
      <p:cxnSp>
        <p:nvCxnSpPr>
          <p:cNvPr id="461" name="Google Shape;461;p51"/>
          <p:cNvCxnSpPr>
            <a:stCxn id="458" idx="3"/>
            <a:endCxn id="459" idx="1"/>
          </p:cNvCxnSpPr>
          <p:nvPr/>
        </p:nvCxnSpPr>
        <p:spPr>
          <a:xfrm>
            <a:off x="3277088" y="4428575"/>
            <a:ext cx="474900" cy="0"/>
          </a:xfrm>
          <a:prstGeom prst="straightConnector1">
            <a:avLst/>
          </a:prstGeom>
          <a:noFill/>
          <a:ln cap="flat" cmpd="sng" w="9525">
            <a:solidFill>
              <a:schemeClr val="dk2"/>
            </a:solidFill>
            <a:prstDash val="solid"/>
            <a:round/>
            <a:headEnd len="med" w="med" type="none"/>
            <a:tailEnd len="med" w="med" type="stealth"/>
          </a:ln>
        </p:spPr>
      </p:cxnSp>
      <p:sp>
        <p:nvSpPr>
          <p:cNvPr id="462" name="Google Shape;462;p51"/>
          <p:cNvSpPr/>
          <p:nvPr/>
        </p:nvSpPr>
        <p:spPr>
          <a:xfrm>
            <a:off x="8422950" y="1974525"/>
            <a:ext cx="1393800" cy="464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Dataset Creation Process</a:t>
            </a:r>
            <a:endParaRPr sz="800">
              <a:latin typeface="Source Sans Pro"/>
              <a:ea typeface="Source Sans Pro"/>
              <a:cs typeface="Source Sans Pro"/>
              <a:sym typeface="Source Sans Pro"/>
            </a:endParaRPr>
          </a:p>
        </p:txBody>
      </p:sp>
      <p:cxnSp>
        <p:nvCxnSpPr>
          <p:cNvPr id="463" name="Google Shape;463;p51"/>
          <p:cNvCxnSpPr>
            <a:stCxn id="442" idx="3"/>
            <a:endCxn id="462" idx="1"/>
          </p:cNvCxnSpPr>
          <p:nvPr/>
        </p:nvCxnSpPr>
        <p:spPr>
          <a:xfrm>
            <a:off x="7511100" y="1830050"/>
            <a:ext cx="912000" cy="376800"/>
          </a:xfrm>
          <a:prstGeom prst="straightConnector1">
            <a:avLst/>
          </a:prstGeom>
          <a:noFill/>
          <a:ln cap="flat" cmpd="sng" w="9525">
            <a:solidFill>
              <a:schemeClr val="dk2"/>
            </a:solidFill>
            <a:prstDash val="solid"/>
            <a:round/>
            <a:headEnd len="med" w="med" type="none"/>
            <a:tailEnd len="med" w="med" type="stealth"/>
          </a:ln>
        </p:spPr>
      </p:cxnSp>
      <p:cxnSp>
        <p:nvCxnSpPr>
          <p:cNvPr id="464" name="Google Shape;464;p51"/>
          <p:cNvCxnSpPr>
            <a:stCxn id="443" idx="3"/>
            <a:endCxn id="462" idx="1"/>
          </p:cNvCxnSpPr>
          <p:nvPr/>
        </p:nvCxnSpPr>
        <p:spPr>
          <a:xfrm flipH="1" rot="10800000">
            <a:off x="7511100" y="2207000"/>
            <a:ext cx="912000" cy="408900"/>
          </a:xfrm>
          <a:prstGeom prst="straightConnector1">
            <a:avLst/>
          </a:prstGeom>
          <a:noFill/>
          <a:ln cap="flat" cmpd="sng" w="9525">
            <a:solidFill>
              <a:schemeClr val="dk2"/>
            </a:solidFill>
            <a:prstDash val="solid"/>
            <a:round/>
            <a:headEnd len="med" w="med" type="none"/>
            <a:tailEnd len="med" w="med" type="stealth"/>
          </a:ln>
        </p:spPr>
      </p:cxnSp>
      <p:sp>
        <p:nvSpPr>
          <p:cNvPr id="465" name="Google Shape;465;p51"/>
          <p:cNvSpPr txBox="1"/>
          <p:nvPr/>
        </p:nvSpPr>
        <p:spPr>
          <a:xfrm>
            <a:off x="5814825" y="1536813"/>
            <a:ext cx="17811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Missing values filled with mean interpolation.</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Separated into years file</a:t>
            </a:r>
            <a:endParaRPr sz="600">
              <a:solidFill>
                <a:schemeClr val="dk2"/>
              </a:solidFill>
              <a:latin typeface="Source Sans Pro"/>
              <a:ea typeface="Source Sans Pro"/>
              <a:cs typeface="Source Sans Pro"/>
              <a:sym typeface="Source Sans Pro"/>
            </a:endParaRPr>
          </a:p>
        </p:txBody>
      </p:sp>
      <p:sp>
        <p:nvSpPr>
          <p:cNvPr id="466" name="Google Shape;466;p51"/>
          <p:cNvSpPr txBox="1"/>
          <p:nvPr/>
        </p:nvSpPr>
        <p:spPr>
          <a:xfrm>
            <a:off x="5814825" y="2336788"/>
            <a:ext cx="17811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Missing values filled with mean interpolation, backward and forward values.</a:t>
            </a:r>
            <a:endParaRPr sz="600">
              <a:solidFill>
                <a:schemeClr val="dk2"/>
              </a:solidFill>
              <a:latin typeface="Source Sans Pro"/>
              <a:ea typeface="Source Sans Pro"/>
              <a:cs typeface="Source Sans Pro"/>
              <a:sym typeface="Source Sans Pro"/>
            </a:endParaRPr>
          </a:p>
        </p:txBody>
      </p:sp>
      <p:sp>
        <p:nvSpPr>
          <p:cNvPr id="467" name="Google Shape;467;p51"/>
          <p:cNvSpPr/>
          <p:nvPr/>
        </p:nvSpPr>
        <p:spPr>
          <a:xfrm>
            <a:off x="10344975" y="1154050"/>
            <a:ext cx="3035700" cy="1821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8" name="Google Shape;468;p51"/>
          <p:cNvSpPr txBox="1"/>
          <p:nvPr/>
        </p:nvSpPr>
        <p:spPr>
          <a:xfrm>
            <a:off x="10481175" y="1107525"/>
            <a:ext cx="19638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p:txBody>
      </p:sp>
      <p:sp>
        <p:nvSpPr>
          <p:cNvPr id="469" name="Google Shape;469;p51"/>
          <p:cNvSpPr/>
          <p:nvPr/>
        </p:nvSpPr>
        <p:spPr>
          <a:xfrm>
            <a:off x="10481175" y="1536825"/>
            <a:ext cx="2761800" cy="1340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470" name="Google Shape;470;p51"/>
          <p:cNvSpPr/>
          <p:nvPr/>
        </p:nvSpPr>
        <p:spPr>
          <a:xfrm>
            <a:off x="10675125" y="1997350"/>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71" name="Google Shape;471;p51"/>
          <p:cNvSpPr/>
          <p:nvPr/>
        </p:nvSpPr>
        <p:spPr>
          <a:xfrm>
            <a:off x="10791075" y="2027163"/>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72" name="Google Shape;472;p51"/>
          <p:cNvSpPr/>
          <p:nvPr/>
        </p:nvSpPr>
        <p:spPr>
          <a:xfrm>
            <a:off x="10900500" y="2066350"/>
            <a:ext cx="478800" cy="272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473" name="Google Shape;473;p51"/>
          <p:cNvSpPr txBox="1"/>
          <p:nvPr/>
        </p:nvSpPr>
        <p:spPr>
          <a:xfrm>
            <a:off x="10481175" y="1318100"/>
            <a:ext cx="1823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data/ML/</a:t>
            </a:r>
            <a:endParaRPr sz="700">
              <a:solidFill>
                <a:schemeClr val="dk2"/>
              </a:solidFill>
              <a:latin typeface="Source Sans Pro"/>
              <a:ea typeface="Source Sans Pro"/>
              <a:cs typeface="Source Sans Pro"/>
              <a:sym typeface="Source Sans Pro"/>
            </a:endParaRPr>
          </a:p>
        </p:txBody>
      </p:sp>
      <p:cxnSp>
        <p:nvCxnSpPr>
          <p:cNvPr id="474" name="Google Shape;474;p51"/>
          <p:cNvCxnSpPr>
            <a:stCxn id="462" idx="3"/>
            <a:endCxn id="469" idx="1"/>
          </p:cNvCxnSpPr>
          <p:nvPr/>
        </p:nvCxnSpPr>
        <p:spPr>
          <a:xfrm>
            <a:off x="9816750" y="2206875"/>
            <a:ext cx="664500" cy="0"/>
          </a:xfrm>
          <a:prstGeom prst="straightConnector1">
            <a:avLst/>
          </a:prstGeom>
          <a:noFill/>
          <a:ln cap="flat" cmpd="sng" w="9525">
            <a:solidFill>
              <a:schemeClr val="dk2"/>
            </a:solidFill>
            <a:prstDash val="solid"/>
            <a:round/>
            <a:headEnd len="med" w="med" type="none"/>
            <a:tailEnd len="med" w="med" type="stealth"/>
          </a:ln>
        </p:spPr>
      </p:cxnSp>
      <p:sp>
        <p:nvSpPr>
          <p:cNvPr id="475" name="Google Shape;475;p51"/>
          <p:cNvSpPr/>
          <p:nvPr/>
        </p:nvSpPr>
        <p:spPr>
          <a:xfrm>
            <a:off x="7836638" y="3538275"/>
            <a:ext cx="3645000" cy="10092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476" name="Google Shape;476;p51"/>
          <p:cNvCxnSpPr/>
          <p:nvPr/>
        </p:nvCxnSpPr>
        <p:spPr>
          <a:xfrm flipH="1">
            <a:off x="8039550" y="2439525"/>
            <a:ext cx="386100" cy="10989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51"/>
          <p:cNvSpPr/>
          <p:nvPr/>
        </p:nvSpPr>
        <p:spPr>
          <a:xfrm>
            <a:off x="8555438" y="3731175"/>
            <a:ext cx="957300" cy="623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latin typeface="Source Sans Pro"/>
                <a:ea typeface="Source Sans Pro"/>
                <a:cs typeface="Source Sans Pro"/>
                <a:sym typeface="Source Sans Pro"/>
              </a:rPr>
              <a:t>OMNI</a:t>
            </a:r>
            <a:endParaRPr b="1" sz="800">
              <a:latin typeface="Source Sans Pro"/>
              <a:ea typeface="Source Sans Pro"/>
              <a:cs typeface="Source Sans Pro"/>
              <a:sym typeface="Source Sans Pro"/>
            </a:endParaRPr>
          </a:p>
        </p:txBody>
      </p:sp>
      <p:sp>
        <p:nvSpPr>
          <p:cNvPr id="478" name="Google Shape;478;p51"/>
          <p:cNvSpPr/>
          <p:nvPr/>
        </p:nvSpPr>
        <p:spPr>
          <a:xfrm>
            <a:off x="7883400" y="3731175"/>
            <a:ext cx="957300" cy="6234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Source Sans Pro"/>
                <a:ea typeface="Source Sans Pro"/>
                <a:cs typeface="Source Sans Pro"/>
                <a:sym typeface="Source Sans Pro"/>
              </a:rPr>
              <a:t>SuperMAG</a:t>
            </a:r>
            <a:endParaRPr b="1" sz="800">
              <a:latin typeface="Source Sans Pro"/>
              <a:ea typeface="Source Sans Pro"/>
              <a:cs typeface="Source Sans Pro"/>
              <a:sym typeface="Source Sans Pro"/>
            </a:endParaRPr>
          </a:p>
        </p:txBody>
      </p:sp>
      <p:sp>
        <p:nvSpPr>
          <p:cNvPr id="479" name="Google Shape;479;p51"/>
          <p:cNvSpPr/>
          <p:nvPr/>
        </p:nvSpPr>
        <p:spPr>
          <a:xfrm>
            <a:off x="9917400" y="3776925"/>
            <a:ext cx="1488300" cy="526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Filling missing and replace default values</a:t>
            </a:r>
            <a:endParaRPr sz="800">
              <a:latin typeface="Source Sans Pro"/>
              <a:ea typeface="Source Sans Pro"/>
              <a:cs typeface="Source Sans Pro"/>
              <a:sym typeface="Source Sans Pro"/>
            </a:endParaRPr>
          </a:p>
        </p:txBody>
      </p:sp>
      <p:cxnSp>
        <p:nvCxnSpPr>
          <p:cNvPr id="480" name="Google Shape;480;p51"/>
          <p:cNvCxnSpPr>
            <a:stCxn id="477" idx="6"/>
            <a:endCxn id="479" idx="1"/>
          </p:cNvCxnSpPr>
          <p:nvPr/>
        </p:nvCxnSpPr>
        <p:spPr>
          <a:xfrm flipH="1" rot="10800000">
            <a:off x="9512738" y="4040475"/>
            <a:ext cx="404700" cy="2400"/>
          </a:xfrm>
          <a:prstGeom prst="straightConnector1">
            <a:avLst/>
          </a:prstGeom>
          <a:noFill/>
          <a:ln cap="flat" cmpd="sng" w="9525">
            <a:solidFill>
              <a:schemeClr val="dk2"/>
            </a:solidFill>
            <a:prstDash val="solid"/>
            <a:round/>
            <a:headEnd len="med" w="med" type="none"/>
            <a:tailEnd len="med" w="med" type="stealth"/>
          </a:ln>
        </p:spPr>
      </p:cxnSp>
      <p:sp>
        <p:nvSpPr>
          <p:cNvPr id="481" name="Google Shape;481;p51"/>
          <p:cNvSpPr txBox="1"/>
          <p:nvPr/>
        </p:nvSpPr>
        <p:spPr>
          <a:xfrm>
            <a:off x="11347800" y="1794475"/>
            <a:ext cx="1995000" cy="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Has total of 17 fields:</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- 9 fields from SuperMAG data</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- 8 fields from OMNI data</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Each .csv file contains data for one year</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Each file is about 3.5-4.0GB</a:t>
            </a:r>
            <a:endParaRPr sz="700">
              <a:solidFill>
                <a:schemeClr val="dk2"/>
              </a:solidFill>
              <a:latin typeface="Source Sans Pro"/>
              <a:ea typeface="Source Sans Pro"/>
              <a:cs typeface="Source Sans Pro"/>
              <a:sym typeface="Source Sans Pro"/>
            </a:endParaRPr>
          </a:p>
        </p:txBody>
      </p:sp>
      <p:sp>
        <p:nvSpPr>
          <p:cNvPr id="482" name="Google Shape;482;p51"/>
          <p:cNvSpPr/>
          <p:nvPr/>
        </p:nvSpPr>
        <p:spPr>
          <a:xfrm>
            <a:off x="6439125" y="3316575"/>
            <a:ext cx="916200" cy="8388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glon</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glat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mlon</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mlat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mlt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dbn_nez</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dbe_nez</a:t>
            </a:r>
            <a:endParaRPr sz="700">
              <a:latin typeface="Source Sans Pro"/>
              <a:ea typeface="Source Sans Pro"/>
              <a:cs typeface="Source Sans Pro"/>
              <a:sym typeface="Source Sans Pro"/>
            </a:endParaRPr>
          </a:p>
        </p:txBody>
      </p:sp>
      <p:cxnSp>
        <p:nvCxnSpPr>
          <p:cNvPr id="483" name="Google Shape;483;p51"/>
          <p:cNvCxnSpPr>
            <a:endCxn id="478" idx="0"/>
          </p:cNvCxnSpPr>
          <p:nvPr/>
        </p:nvCxnSpPr>
        <p:spPr>
          <a:xfrm>
            <a:off x="7355250" y="3316575"/>
            <a:ext cx="1006800" cy="41460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51"/>
          <p:cNvCxnSpPr>
            <a:endCxn id="478" idx="3"/>
          </p:cNvCxnSpPr>
          <p:nvPr/>
        </p:nvCxnSpPr>
        <p:spPr>
          <a:xfrm>
            <a:off x="7350693" y="4155580"/>
            <a:ext cx="672900" cy="107700"/>
          </a:xfrm>
          <a:prstGeom prst="straightConnector1">
            <a:avLst/>
          </a:prstGeom>
          <a:noFill/>
          <a:ln cap="flat" cmpd="sng" w="9525">
            <a:solidFill>
              <a:schemeClr val="dk2"/>
            </a:solidFill>
            <a:prstDash val="solid"/>
            <a:round/>
            <a:headEnd len="med" w="med" type="none"/>
            <a:tailEnd len="med" w="med" type="none"/>
          </a:ln>
        </p:spPr>
      </p:cxnSp>
      <p:sp>
        <p:nvSpPr>
          <p:cNvPr id="485" name="Google Shape;485;p51"/>
          <p:cNvSpPr/>
          <p:nvPr/>
        </p:nvSpPr>
        <p:spPr>
          <a:xfrm>
            <a:off x="8840550" y="4614425"/>
            <a:ext cx="1282500" cy="46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BX, BY, BZ (GSM)</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flow_speed</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proton_density</a:t>
            </a:r>
            <a:endParaRPr sz="700">
              <a:latin typeface="Source Sans Pro"/>
              <a:ea typeface="Source Sans Pro"/>
              <a:cs typeface="Source Sans Pro"/>
              <a:sym typeface="Source Sans Pro"/>
            </a:endParaRPr>
          </a:p>
        </p:txBody>
      </p:sp>
      <p:sp>
        <p:nvSpPr>
          <p:cNvPr id="486" name="Google Shape;486;p51"/>
          <p:cNvSpPr/>
          <p:nvPr/>
        </p:nvSpPr>
        <p:spPr>
          <a:xfrm>
            <a:off x="10123050" y="4614425"/>
            <a:ext cx="1282500" cy="46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T</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Pressure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Clock angle IMF</a:t>
            </a:r>
            <a:endParaRPr sz="700">
              <a:latin typeface="Source Sans Pro"/>
              <a:ea typeface="Source Sans Pro"/>
              <a:cs typeface="Source Sans Pro"/>
              <a:sym typeface="Source Sans Pro"/>
            </a:endParaRPr>
          </a:p>
        </p:txBody>
      </p:sp>
      <p:sp>
        <p:nvSpPr>
          <p:cNvPr id="487" name="Google Shape;487;p51"/>
          <p:cNvSpPr/>
          <p:nvPr/>
        </p:nvSpPr>
        <p:spPr>
          <a:xfrm>
            <a:off x="8802225" y="4314275"/>
            <a:ext cx="161175" cy="306275"/>
          </a:xfrm>
          <a:custGeom>
            <a:rect b="b" l="l" r="r" t="t"/>
            <a:pathLst>
              <a:path extrusionOk="0" h="12251" w="4298">
                <a:moveTo>
                  <a:pt x="0" y="0"/>
                </a:moveTo>
                <a:cubicBezTo>
                  <a:pt x="715" y="658"/>
                  <a:pt x="4116" y="1908"/>
                  <a:pt x="4290" y="3950"/>
                </a:cubicBezTo>
                <a:cubicBezTo>
                  <a:pt x="4464" y="5992"/>
                  <a:pt x="1587" y="10868"/>
                  <a:pt x="1046" y="12251"/>
                </a:cubicBezTo>
              </a:path>
            </a:pathLst>
          </a:custGeom>
          <a:noFill/>
          <a:ln cap="flat" cmpd="sng" w="9525">
            <a:solidFill>
              <a:schemeClr val="dk2"/>
            </a:solidFill>
            <a:prstDash val="solid"/>
            <a:round/>
            <a:headEnd len="med" w="med" type="none"/>
            <a:tailEnd len="med" w="med" type="none"/>
          </a:ln>
        </p:spPr>
      </p:sp>
      <p:sp>
        <p:nvSpPr>
          <p:cNvPr id="488" name="Google Shape;488;p51"/>
          <p:cNvSpPr/>
          <p:nvPr/>
        </p:nvSpPr>
        <p:spPr>
          <a:xfrm>
            <a:off x="9507863" y="4070400"/>
            <a:ext cx="1894125" cy="542700"/>
          </a:xfrm>
          <a:custGeom>
            <a:rect b="b" l="l" r="r" t="t"/>
            <a:pathLst>
              <a:path extrusionOk="0" h="21708" w="50510">
                <a:moveTo>
                  <a:pt x="0" y="0"/>
                </a:moveTo>
                <a:cubicBezTo>
                  <a:pt x="1279" y="2284"/>
                  <a:pt x="-743" y="10087"/>
                  <a:pt x="7675" y="13705"/>
                </a:cubicBezTo>
                <a:cubicBezTo>
                  <a:pt x="16093" y="17323"/>
                  <a:pt x="43371" y="20374"/>
                  <a:pt x="50510" y="21708"/>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Primary Objectives</a:t>
            </a:r>
            <a:endParaRPr/>
          </a:p>
        </p:txBody>
      </p:sp>
      <p:sp>
        <p:nvSpPr>
          <p:cNvPr id="85" name="Google Shape;85;p16"/>
          <p:cNvSpPr txBox="1"/>
          <p:nvPr>
            <p:ph idx="1" type="body"/>
          </p:nvPr>
        </p:nvSpPr>
        <p:spPr>
          <a:xfrm>
            <a:off x="467550" y="1068425"/>
            <a:ext cx="12411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a:buChar char="●"/>
            </a:pPr>
            <a:r>
              <a:rPr b="1" lang="en"/>
              <a:t>Create a framework for studying risk and resiliency of a space weather natural hazard </a:t>
            </a:r>
            <a:r>
              <a:rPr lang="en"/>
              <a:t>on a certain critical infrastructure.</a:t>
            </a:r>
            <a:endParaRPr/>
          </a:p>
          <a:p>
            <a:pPr indent="-342900" lvl="0" marL="457200" rtl="0" algn="l">
              <a:spcBef>
                <a:spcPts val="0"/>
              </a:spcBef>
              <a:spcAft>
                <a:spcPts val="0"/>
              </a:spcAft>
              <a:buSzPts val="1800"/>
              <a:buFont typeface="Raleway"/>
              <a:buChar char="●"/>
            </a:pPr>
            <a:r>
              <a:rPr b="1" lang="en"/>
              <a:t>Integrate data from various domains</a:t>
            </a:r>
            <a:r>
              <a:rPr lang="en"/>
              <a:t> to provide deeper insight on how solar events impact critical infrastructure. </a:t>
            </a:r>
            <a:endParaRPr/>
          </a:p>
          <a:p>
            <a:pPr indent="-342900" lvl="0" marL="457200" rtl="0" algn="l">
              <a:spcBef>
                <a:spcPts val="0"/>
              </a:spcBef>
              <a:spcAft>
                <a:spcPts val="0"/>
              </a:spcAft>
              <a:buSzPts val="1800"/>
              <a:buFont typeface="Raleway"/>
              <a:buChar char="●"/>
            </a:pPr>
            <a:r>
              <a:rPr b="1" lang="en"/>
              <a:t>Utilize machine learning models to predict outcomes</a:t>
            </a:r>
            <a:r>
              <a:rPr lang="en"/>
              <a:t> </a:t>
            </a:r>
            <a:r>
              <a:rPr b="1" lang="en"/>
              <a:t>in various space weather cases</a:t>
            </a:r>
            <a:r>
              <a:rPr lang="en"/>
              <a:t> and identify subtle underlying connections.</a:t>
            </a:r>
            <a:endParaRPr/>
          </a:p>
          <a:p>
            <a:pPr indent="-342900" lvl="0" marL="457200" rtl="0" algn="l">
              <a:spcBef>
                <a:spcPts val="0"/>
              </a:spcBef>
              <a:spcAft>
                <a:spcPts val="0"/>
              </a:spcAft>
              <a:buSzPts val="1800"/>
              <a:buFont typeface="Raleway"/>
              <a:buChar char="●"/>
            </a:pPr>
            <a:r>
              <a:rPr b="1" lang="en"/>
              <a:t>Provide risk and resilience analysis</a:t>
            </a:r>
            <a:r>
              <a:rPr lang="en"/>
              <a:t> for critical infrastructure such power grid and communications systems through the provided datasets.</a:t>
            </a:r>
            <a:endParaRPr/>
          </a:p>
          <a:p>
            <a:pPr indent="-342900" lvl="0" marL="457200" rtl="0" algn="l">
              <a:spcBef>
                <a:spcPts val="0"/>
              </a:spcBef>
              <a:spcAft>
                <a:spcPts val="0"/>
              </a:spcAft>
              <a:buSzPts val="1800"/>
              <a:buFont typeface="Raleway"/>
              <a:buChar char="●"/>
            </a:pPr>
            <a:r>
              <a:rPr b="1" lang="en"/>
              <a:t>Explore the characteristics of space weather impacts</a:t>
            </a:r>
            <a:r>
              <a:rPr lang="en"/>
              <a:t> on global critical infrastructure; primarily, electrical power grids and communications systems.</a:t>
            </a:r>
            <a:endParaRPr/>
          </a:p>
          <a:p>
            <a:pPr indent="0" lvl="0" marL="0" rtl="0" algn="l">
              <a:spcBef>
                <a:spcPts val="500"/>
              </a:spcBef>
              <a:spcAft>
                <a:spcPts val="500"/>
              </a:spcAft>
              <a:buNone/>
            </a:pPr>
            <a:r>
              <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2"/>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Linear Regression</a:t>
            </a:r>
            <a:endParaRPr/>
          </a:p>
        </p:txBody>
      </p:sp>
      <p:sp>
        <p:nvSpPr>
          <p:cNvPr id="494" name="Google Shape;494;p52"/>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Dataset:</a:t>
            </a:r>
            <a:endParaRPr sz="1200"/>
          </a:p>
          <a:p>
            <a:pPr indent="-304800" lvl="0" marL="457200" rtl="0" algn="l">
              <a:spcBef>
                <a:spcPts val="1200"/>
              </a:spcBef>
              <a:spcAft>
                <a:spcPts val="0"/>
              </a:spcAft>
              <a:buSzPts val="1200"/>
              <a:buChar char="●"/>
            </a:pPr>
            <a:r>
              <a:rPr lang="en" sz="1200"/>
              <a:t>Features: glon, glat, mlon, mlat, mlt, B</a:t>
            </a:r>
            <a:r>
              <a:rPr lang="en" sz="1200"/>
              <a:t>X</a:t>
            </a:r>
            <a:r>
              <a:rPr lang="en" sz="1200"/>
              <a:t>_GSE, BY_GSM, BZ_GSM, flow_speed, proton_density, T, Pressure, SYM_H, CLOCK_ANGLE_GSM, ut_sin, ut_cos, day_sin, day_cos</a:t>
            </a:r>
            <a:endParaRPr sz="1200"/>
          </a:p>
          <a:p>
            <a:pPr indent="-304800" lvl="0" marL="457200" rtl="0" algn="l">
              <a:spcBef>
                <a:spcPts val="0"/>
              </a:spcBef>
              <a:spcAft>
                <a:spcPts val="0"/>
              </a:spcAft>
              <a:buSzPts val="1200"/>
              <a:buChar char="●"/>
            </a:pPr>
            <a:r>
              <a:rPr lang="en" sz="1200"/>
              <a:t>Target: </a:t>
            </a:r>
            <a:r>
              <a:rPr lang="en" sz="1200"/>
              <a:t>dbn_nez, dbe_nez</a:t>
            </a:r>
            <a:endParaRPr sz="1200"/>
          </a:p>
          <a:p>
            <a:pPr indent="0" lvl="0" marL="0" rtl="0" algn="l">
              <a:spcBef>
                <a:spcPts val="1200"/>
              </a:spcBef>
              <a:spcAft>
                <a:spcPts val="0"/>
              </a:spcAft>
              <a:buNone/>
            </a:pPr>
            <a:r>
              <a:rPr b="1" lang="en" sz="1200"/>
              <a:t>Current Experiment Result:</a:t>
            </a:r>
            <a:endParaRPr b="1" sz="1200"/>
          </a:p>
          <a:p>
            <a:pPr indent="0" lvl="0" marL="0" rtl="0" algn="l">
              <a:spcBef>
                <a:spcPts val="1200"/>
              </a:spcBef>
              <a:spcAft>
                <a:spcPts val="1200"/>
              </a:spcAft>
              <a:buNone/>
            </a:pPr>
            <a:r>
              <a:t/>
            </a:r>
            <a:endParaRPr b="1" sz="1200"/>
          </a:p>
        </p:txBody>
      </p:sp>
      <p:graphicFrame>
        <p:nvGraphicFramePr>
          <p:cNvPr id="495" name="Google Shape;495;p52"/>
          <p:cNvGraphicFramePr/>
          <p:nvPr/>
        </p:nvGraphicFramePr>
        <p:xfrm>
          <a:off x="1428750" y="2661500"/>
          <a:ext cx="3000000" cy="3000000"/>
        </p:xfrm>
        <a:graphic>
          <a:graphicData uri="http://schemas.openxmlformats.org/drawingml/2006/table">
            <a:tbl>
              <a:tblPr>
                <a:noFill/>
                <a:tableStyleId>{114058C1-FBB9-4E3D-AD23-890239CF2E4B}</a:tableStyleId>
              </a:tblPr>
              <a:tblGrid>
                <a:gridCol w="5351750"/>
                <a:gridCol w="5506775"/>
              </a:tblGrid>
              <a:tr h="6800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R</a:t>
                      </a:r>
                      <a:r>
                        <a:rPr lang="en" sz="1200">
                          <a:latin typeface="Source Sans Pro"/>
                          <a:ea typeface="Source Sans Pro"/>
                          <a:cs typeface="Source Sans Pro"/>
                          <a:sym typeface="Source Sans Pro"/>
                        </a:rPr>
                        <a:t>MSE (Root Mean Square Error)</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d</a:t>
                      </a:r>
                      <a:r>
                        <a:rPr lang="en" sz="1200">
                          <a:latin typeface="Source Sans Pro"/>
                          <a:ea typeface="Source Sans Pro"/>
                          <a:cs typeface="Source Sans Pro"/>
                          <a:sym typeface="Source Sans Pro"/>
                        </a:rPr>
                        <a:t>bn_nez: 8.2581378736, dbe_nez: 6.5328766099</a:t>
                      </a:r>
                      <a:endParaRPr sz="1200">
                        <a:latin typeface="Source Sans Pro"/>
                        <a:ea typeface="Source Sans Pro"/>
                        <a:cs typeface="Source Sans Pro"/>
                        <a:sym typeface="Source Sans Pro"/>
                      </a:endParaRPr>
                    </a:p>
                  </a:txBody>
                  <a:tcPr marT="91425" marB="91425" marR="91425" marL="91425"/>
                </a:tc>
              </a:tr>
              <a:tr h="57192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MAE (Mean Absolute Error)</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dbn_nez: 5.76408362, dbe_nez: 4.44876215</a:t>
                      </a:r>
                      <a:endParaRPr sz="1200">
                        <a:latin typeface="Source Sans Pro"/>
                        <a:ea typeface="Source Sans Pro"/>
                        <a:cs typeface="Source Sans Pro"/>
                        <a:sym typeface="Source Sans Pro"/>
                      </a:endParaRPr>
                    </a:p>
                  </a:txBody>
                  <a:tcPr marT="91425" marB="91425" marR="91425" marL="91425"/>
                </a:tc>
              </a:tr>
              <a:tr h="413000">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y-intercept</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[4.50313219, -1.8351527]</a:t>
                      </a:r>
                      <a:endParaRPr sz="1200">
                        <a:latin typeface="Source Sans Pro"/>
                        <a:ea typeface="Source Sans Pro"/>
                        <a:cs typeface="Source Sans Pro"/>
                        <a:sym typeface="Source Sans Pro"/>
                      </a:endParaRPr>
                    </a:p>
                  </a:txBody>
                  <a:tcPr marT="91425" marB="91425" marR="91425" marL="91425"/>
                </a:tc>
              </a:tr>
              <a:tr h="6800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slope</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pic>
        <p:nvPicPr>
          <p:cNvPr id="496" name="Google Shape;496;p52"/>
          <p:cNvPicPr preferRelativeResize="0"/>
          <p:nvPr/>
        </p:nvPicPr>
        <p:blipFill>
          <a:blip r:embed="rId3">
            <a:alphaModFix/>
          </a:blip>
          <a:stretch>
            <a:fillRect/>
          </a:stretch>
        </p:blipFill>
        <p:spPr>
          <a:xfrm>
            <a:off x="6780488" y="4326500"/>
            <a:ext cx="3671175" cy="6631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Graph (1 station)</a:t>
            </a:r>
            <a:endParaRPr/>
          </a:p>
        </p:txBody>
      </p:sp>
      <p:sp>
        <p:nvSpPr>
          <p:cNvPr id="502" name="Google Shape;502;p53"/>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53"/>
          <p:cNvPicPr preferRelativeResize="0"/>
          <p:nvPr/>
        </p:nvPicPr>
        <p:blipFill>
          <a:blip r:embed="rId3">
            <a:alphaModFix/>
          </a:blip>
          <a:stretch>
            <a:fillRect/>
          </a:stretch>
        </p:blipFill>
        <p:spPr>
          <a:xfrm>
            <a:off x="0" y="1152475"/>
            <a:ext cx="4599625" cy="3754401"/>
          </a:xfrm>
          <a:prstGeom prst="rect">
            <a:avLst/>
          </a:prstGeom>
          <a:noFill/>
          <a:ln>
            <a:noFill/>
          </a:ln>
        </p:spPr>
      </p:pic>
      <p:pic>
        <p:nvPicPr>
          <p:cNvPr id="504" name="Google Shape;504;p53"/>
          <p:cNvPicPr preferRelativeResize="0"/>
          <p:nvPr/>
        </p:nvPicPr>
        <p:blipFill>
          <a:blip r:embed="rId4">
            <a:alphaModFix/>
          </a:blip>
          <a:stretch>
            <a:fillRect/>
          </a:stretch>
        </p:blipFill>
        <p:spPr>
          <a:xfrm>
            <a:off x="6938514" y="1152475"/>
            <a:ext cx="4518324" cy="3754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4"/>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Kernel Density Plot</a:t>
            </a:r>
            <a:endParaRPr/>
          </a:p>
          <a:p>
            <a:pPr indent="0" lvl="0" marL="0" rtl="0" algn="l">
              <a:spcBef>
                <a:spcPts val="0"/>
              </a:spcBef>
              <a:spcAft>
                <a:spcPts val="0"/>
              </a:spcAft>
              <a:buNone/>
            </a:pPr>
            <a:r>
              <a:t/>
            </a:r>
            <a:endParaRPr/>
          </a:p>
        </p:txBody>
      </p:sp>
      <p:sp>
        <p:nvSpPr>
          <p:cNvPr id="510" name="Google Shape;510;p54"/>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1" name="Google Shape;511;p54"/>
          <p:cNvPicPr preferRelativeResize="0"/>
          <p:nvPr/>
        </p:nvPicPr>
        <p:blipFill>
          <a:blip r:embed="rId3">
            <a:alphaModFix/>
          </a:blip>
          <a:stretch>
            <a:fillRect/>
          </a:stretch>
        </p:blipFill>
        <p:spPr>
          <a:xfrm>
            <a:off x="0" y="1131043"/>
            <a:ext cx="9144001" cy="40124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Random Forest Regressor</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Hyperparameter:</a:t>
            </a:r>
            <a:endParaRPr b="1"/>
          </a:p>
          <a:p>
            <a:pPr indent="0" lvl="0" marL="0" rtl="0" algn="l">
              <a:spcBef>
                <a:spcPts val="1200"/>
              </a:spcBef>
              <a:spcAft>
                <a:spcPts val="0"/>
              </a:spcAft>
              <a:buClr>
                <a:schemeClr val="dk2"/>
              </a:buClr>
              <a:buSzPts val="1100"/>
              <a:buFont typeface="Arial"/>
              <a:buNone/>
            </a:pPr>
            <a:r>
              <a:rPr lang="en" sz="1200"/>
              <a:t>max_depth=90, max_features=0.5, min_samples_leaf=8, min_samples_split=5, n_estimators=911</a:t>
            </a:r>
            <a:endParaRPr sz="1200"/>
          </a:p>
          <a:p>
            <a:pPr indent="0" lvl="0" marL="0" rtl="0" algn="l">
              <a:spcBef>
                <a:spcPts val="1200"/>
              </a:spcBef>
              <a:spcAft>
                <a:spcPts val="1200"/>
              </a:spcAft>
              <a:buNone/>
            </a:pPr>
            <a:r>
              <a:rPr b="1" lang="en"/>
              <a:t>Metrics Results:</a:t>
            </a:r>
            <a:br>
              <a:rPr b="1" lang="en"/>
            </a:br>
            <a:endParaRPr b="1"/>
          </a:p>
        </p:txBody>
      </p:sp>
      <p:graphicFrame>
        <p:nvGraphicFramePr>
          <p:cNvPr id="518" name="Google Shape;518;p55"/>
          <p:cNvGraphicFramePr/>
          <p:nvPr/>
        </p:nvGraphicFramePr>
        <p:xfrm>
          <a:off x="1428750" y="2696100"/>
          <a:ext cx="3000000" cy="3000000"/>
        </p:xfrm>
        <a:graphic>
          <a:graphicData uri="http://schemas.openxmlformats.org/drawingml/2006/table">
            <a:tbl>
              <a:tblPr>
                <a:noFill/>
                <a:tableStyleId>{114058C1-FBB9-4E3D-AD23-890239CF2E4B}</a:tableStyleId>
              </a:tblPr>
              <a:tblGrid>
                <a:gridCol w="5351750"/>
                <a:gridCol w="5506775"/>
              </a:tblGrid>
              <a:tr h="52982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MSE (Mean Square Error)</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dbn_nez: </a:t>
                      </a:r>
                      <a:r>
                        <a:rPr lang="en" sz="1200">
                          <a:latin typeface="Source Sans Pro"/>
                          <a:ea typeface="Source Sans Pro"/>
                          <a:cs typeface="Source Sans Pro"/>
                          <a:sym typeface="Source Sans Pro"/>
                        </a:rPr>
                        <a:t>7.72851167</a:t>
                      </a:r>
                      <a:r>
                        <a:rPr lang="en" sz="1200">
                          <a:latin typeface="Source Sans Pro"/>
                          <a:ea typeface="Source Sans Pro"/>
                          <a:cs typeface="Source Sans Pro"/>
                          <a:sym typeface="Source Sans Pro"/>
                        </a:rPr>
                        <a:t>, dbe_nez: </a:t>
                      </a:r>
                      <a:r>
                        <a:rPr lang="en" sz="1200">
                          <a:latin typeface="Source Sans Pro"/>
                          <a:ea typeface="Source Sans Pro"/>
                          <a:cs typeface="Source Sans Pro"/>
                          <a:sym typeface="Source Sans Pro"/>
                        </a:rPr>
                        <a:t>5.87643097</a:t>
                      </a:r>
                      <a:endParaRPr sz="1200">
                        <a:latin typeface="Source Sans Pro"/>
                        <a:ea typeface="Source Sans Pro"/>
                        <a:cs typeface="Source Sans Pro"/>
                        <a:sym typeface="Source Sans Pro"/>
                      </a:endParaRPr>
                    </a:p>
                  </a:txBody>
                  <a:tcPr marT="91425" marB="91425" marR="91425" marL="91425"/>
                </a:tc>
              </a:tr>
              <a:tr h="481075">
                <a:tc>
                  <a:txBody>
                    <a:bodyPr/>
                    <a:lstStyle/>
                    <a:p>
                      <a:pPr indent="0" lvl="0" marL="0" rtl="0" algn="l">
                        <a:spcBef>
                          <a:spcPts val="0"/>
                        </a:spcBef>
                        <a:spcAft>
                          <a:spcPts val="0"/>
                        </a:spcAft>
                        <a:buNone/>
                      </a:pPr>
                      <a:r>
                        <a:rPr lang="en" sz="1200">
                          <a:latin typeface="Source Sans Pro"/>
                          <a:ea typeface="Source Sans Pro"/>
                          <a:cs typeface="Source Sans Pro"/>
                          <a:sym typeface="Source Sans Pro"/>
                        </a:rPr>
                        <a:t>MAE (Mean Absolute Error)</a:t>
                      </a:r>
                      <a:endParaRPr sz="12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dbn_nez: </a:t>
                      </a:r>
                      <a:r>
                        <a:rPr lang="en" sz="1200">
                          <a:solidFill>
                            <a:schemeClr val="dk2"/>
                          </a:solidFill>
                          <a:latin typeface="Source Sans Pro"/>
                          <a:ea typeface="Source Sans Pro"/>
                          <a:cs typeface="Source Sans Pro"/>
                          <a:sym typeface="Source Sans Pro"/>
                        </a:rPr>
                        <a:t>5.45354611</a:t>
                      </a:r>
                      <a:r>
                        <a:rPr lang="en" sz="1200">
                          <a:solidFill>
                            <a:schemeClr val="dk2"/>
                          </a:solidFill>
                          <a:latin typeface="Source Sans Pro"/>
                          <a:ea typeface="Source Sans Pro"/>
                          <a:cs typeface="Source Sans Pro"/>
                          <a:sym typeface="Source Sans Pro"/>
                        </a:rPr>
                        <a:t>, dbe_nez: </a:t>
                      </a:r>
                      <a:r>
                        <a:rPr lang="en" sz="1200">
                          <a:solidFill>
                            <a:schemeClr val="dk2"/>
                          </a:solidFill>
                          <a:latin typeface="Source Sans Pro"/>
                          <a:ea typeface="Source Sans Pro"/>
                          <a:cs typeface="Source Sans Pro"/>
                          <a:sym typeface="Source Sans Pro"/>
                        </a:rPr>
                        <a:t>4.05777287</a:t>
                      </a:r>
                      <a:endParaRPr sz="1200">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6"/>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Random Forest Regressor</a:t>
            </a:r>
            <a:endParaRPr/>
          </a:p>
          <a:p>
            <a:pPr indent="0" lvl="0" marL="0" rtl="0" algn="l">
              <a:spcBef>
                <a:spcPts val="0"/>
              </a:spcBef>
              <a:spcAft>
                <a:spcPts val="0"/>
              </a:spcAft>
              <a:buNone/>
            </a:pPr>
            <a:r>
              <a:t/>
            </a:r>
            <a:endParaRPr/>
          </a:p>
        </p:txBody>
      </p:sp>
      <p:sp>
        <p:nvSpPr>
          <p:cNvPr id="524" name="Google Shape;524;p56"/>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5" name="Google Shape;525;p56"/>
          <p:cNvPicPr preferRelativeResize="0"/>
          <p:nvPr/>
        </p:nvPicPr>
        <p:blipFill>
          <a:blip r:embed="rId3">
            <a:alphaModFix/>
          </a:blip>
          <a:stretch>
            <a:fillRect/>
          </a:stretch>
        </p:blipFill>
        <p:spPr>
          <a:xfrm>
            <a:off x="467550" y="1016798"/>
            <a:ext cx="8520600" cy="40081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Density Plot (Random Forest)</a:t>
            </a:r>
            <a:endParaRPr/>
          </a:p>
        </p:txBody>
      </p:sp>
      <p:sp>
        <p:nvSpPr>
          <p:cNvPr id="531" name="Google Shape;531;p57"/>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2" name="Google Shape;532;p57"/>
          <p:cNvPicPr preferRelativeResize="0"/>
          <p:nvPr/>
        </p:nvPicPr>
        <p:blipFill>
          <a:blip r:embed="rId3">
            <a:alphaModFix/>
          </a:blip>
          <a:stretch>
            <a:fillRect/>
          </a:stretch>
        </p:blipFill>
        <p:spPr>
          <a:xfrm>
            <a:off x="325388" y="1037475"/>
            <a:ext cx="8710149" cy="3822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8"/>
          <p:cNvSpPr txBox="1"/>
          <p:nvPr>
            <p:ph type="title"/>
          </p:nvPr>
        </p:nvSpPr>
        <p:spPr>
          <a:xfrm>
            <a:off x="0" y="0"/>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Hyperparameters Surface Plots</a:t>
            </a:r>
            <a:endParaRPr/>
          </a:p>
        </p:txBody>
      </p:sp>
      <p:pic>
        <p:nvPicPr>
          <p:cNvPr id="538" name="Google Shape;538;p58"/>
          <p:cNvPicPr preferRelativeResize="0"/>
          <p:nvPr/>
        </p:nvPicPr>
        <p:blipFill>
          <a:blip r:embed="rId3">
            <a:alphaModFix/>
          </a:blip>
          <a:stretch>
            <a:fillRect/>
          </a:stretch>
        </p:blipFill>
        <p:spPr>
          <a:xfrm>
            <a:off x="0" y="788400"/>
            <a:ext cx="1836575" cy="1399900"/>
          </a:xfrm>
          <a:prstGeom prst="rect">
            <a:avLst/>
          </a:prstGeom>
          <a:noFill/>
          <a:ln>
            <a:noFill/>
          </a:ln>
        </p:spPr>
      </p:pic>
      <p:pic>
        <p:nvPicPr>
          <p:cNvPr id="539" name="Google Shape;539;p58"/>
          <p:cNvPicPr preferRelativeResize="0"/>
          <p:nvPr/>
        </p:nvPicPr>
        <p:blipFill>
          <a:blip r:embed="rId4">
            <a:alphaModFix/>
          </a:blip>
          <a:stretch>
            <a:fillRect/>
          </a:stretch>
        </p:blipFill>
        <p:spPr>
          <a:xfrm>
            <a:off x="2754862" y="788400"/>
            <a:ext cx="1865925" cy="1465125"/>
          </a:xfrm>
          <a:prstGeom prst="rect">
            <a:avLst/>
          </a:prstGeom>
          <a:noFill/>
          <a:ln>
            <a:noFill/>
          </a:ln>
        </p:spPr>
      </p:pic>
      <p:pic>
        <p:nvPicPr>
          <p:cNvPr id="540" name="Google Shape;540;p58"/>
          <p:cNvPicPr preferRelativeResize="0"/>
          <p:nvPr/>
        </p:nvPicPr>
        <p:blipFill>
          <a:blip r:embed="rId5">
            <a:alphaModFix/>
          </a:blip>
          <a:stretch>
            <a:fillRect/>
          </a:stretch>
        </p:blipFill>
        <p:spPr>
          <a:xfrm>
            <a:off x="5553750" y="788400"/>
            <a:ext cx="1876875" cy="1367768"/>
          </a:xfrm>
          <a:prstGeom prst="rect">
            <a:avLst/>
          </a:prstGeom>
          <a:noFill/>
          <a:ln>
            <a:noFill/>
          </a:ln>
        </p:spPr>
      </p:pic>
      <p:pic>
        <p:nvPicPr>
          <p:cNvPr id="541" name="Google Shape;541;p58"/>
          <p:cNvPicPr preferRelativeResize="0"/>
          <p:nvPr/>
        </p:nvPicPr>
        <p:blipFill>
          <a:blip r:embed="rId6">
            <a:alphaModFix/>
          </a:blip>
          <a:stretch>
            <a:fillRect/>
          </a:stretch>
        </p:blipFill>
        <p:spPr>
          <a:xfrm>
            <a:off x="8369062" y="788400"/>
            <a:ext cx="1825624" cy="1338400"/>
          </a:xfrm>
          <a:prstGeom prst="rect">
            <a:avLst/>
          </a:prstGeom>
          <a:noFill/>
          <a:ln>
            <a:noFill/>
          </a:ln>
        </p:spPr>
      </p:pic>
      <p:pic>
        <p:nvPicPr>
          <p:cNvPr id="542" name="Google Shape;542;p58"/>
          <p:cNvPicPr preferRelativeResize="0"/>
          <p:nvPr/>
        </p:nvPicPr>
        <p:blipFill>
          <a:blip r:embed="rId7">
            <a:alphaModFix/>
          </a:blip>
          <a:stretch>
            <a:fillRect/>
          </a:stretch>
        </p:blipFill>
        <p:spPr>
          <a:xfrm>
            <a:off x="11107500" y="788400"/>
            <a:ext cx="1734590" cy="1399900"/>
          </a:xfrm>
          <a:prstGeom prst="rect">
            <a:avLst/>
          </a:prstGeom>
          <a:noFill/>
          <a:ln>
            <a:noFill/>
          </a:ln>
        </p:spPr>
      </p:pic>
      <p:pic>
        <p:nvPicPr>
          <p:cNvPr id="543" name="Google Shape;543;p58"/>
          <p:cNvPicPr preferRelativeResize="0"/>
          <p:nvPr/>
        </p:nvPicPr>
        <p:blipFill>
          <a:blip r:embed="rId8">
            <a:alphaModFix/>
          </a:blip>
          <a:stretch>
            <a:fillRect/>
          </a:stretch>
        </p:blipFill>
        <p:spPr>
          <a:xfrm>
            <a:off x="0" y="2253525"/>
            <a:ext cx="1788416" cy="1399900"/>
          </a:xfrm>
          <a:prstGeom prst="rect">
            <a:avLst/>
          </a:prstGeom>
          <a:noFill/>
          <a:ln>
            <a:noFill/>
          </a:ln>
        </p:spPr>
      </p:pic>
      <p:pic>
        <p:nvPicPr>
          <p:cNvPr id="544" name="Google Shape;544;p58"/>
          <p:cNvPicPr preferRelativeResize="0"/>
          <p:nvPr/>
        </p:nvPicPr>
        <p:blipFill>
          <a:blip r:embed="rId9">
            <a:alphaModFix/>
          </a:blip>
          <a:stretch>
            <a:fillRect/>
          </a:stretch>
        </p:blipFill>
        <p:spPr>
          <a:xfrm>
            <a:off x="2699063" y="2253525"/>
            <a:ext cx="1892183" cy="1367775"/>
          </a:xfrm>
          <a:prstGeom prst="rect">
            <a:avLst/>
          </a:prstGeom>
          <a:noFill/>
          <a:ln>
            <a:noFill/>
          </a:ln>
        </p:spPr>
      </p:pic>
      <p:pic>
        <p:nvPicPr>
          <p:cNvPr id="545" name="Google Shape;545;p58"/>
          <p:cNvPicPr preferRelativeResize="0"/>
          <p:nvPr/>
        </p:nvPicPr>
        <p:blipFill>
          <a:blip r:embed="rId10">
            <a:alphaModFix/>
          </a:blip>
          <a:stretch>
            <a:fillRect/>
          </a:stretch>
        </p:blipFill>
        <p:spPr>
          <a:xfrm>
            <a:off x="5553750" y="2253525"/>
            <a:ext cx="1788424" cy="1298286"/>
          </a:xfrm>
          <a:prstGeom prst="rect">
            <a:avLst/>
          </a:prstGeom>
          <a:noFill/>
          <a:ln>
            <a:noFill/>
          </a:ln>
        </p:spPr>
      </p:pic>
      <p:pic>
        <p:nvPicPr>
          <p:cNvPr id="546" name="Google Shape;546;p58"/>
          <p:cNvPicPr preferRelativeResize="0"/>
          <p:nvPr/>
        </p:nvPicPr>
        <p:blipFill>
          <a:blip r:embed="rId11">
            <a:alphaModFix/>
          </a:blip>
          <a:stretch>
            <a:fillRect/>
          </a:stretch>
        </p:blipFill>
        <p:spPr>
          <a:xfrm>
            <a:off x="8226528" y="2253525"/>
            <a:ext cx="1706612" cy="1367775"/>
          </a:xfrm>
          <a:prstGeom prst="rect">
            <a:avLst/>
          </a:prstGeom>
          <a:noFill/>
          <a:ln>
            <a:noFill/>
          </a:ln>
        </p:spPr>
      </p:pic>
      <p:pic>
        <p:nvPicPr>
          <p:cNvPr id="547" name="Google Shape;547;p58"/>
          <p:cNvPicPr preferRelativeResize="0"/>
          <p:nvPr/>
        </p:nvPicPr>
        <p:blipFill>
          <a:blip r:embed="rId12">
            <a:alphaModFix/>
          </a:blip>
          <a:stretch>
            <a:fillRect/>
          </a:stretch>
        </p:blipFill>
        <p:spPr>
          <a:xfrm>
            <a:off x="10786463" y="2253525"/>
            <a:ext cx="2922937" cy="1399900"/>
          </a:xfrm>
          <a:prstGeom prst="rect">
            <a:avLst/>
          </a:prstGeom>
          <a:noFill/>
          <a:ln>
            <a:noFill/>
          </a:ln>
        </p:spPr>
      </p:pic>
      <p:pic>
        <p:nvPicPr>
          <p:cNvPr id="548" name="Google Shape;548;p58"/>
          <p:cNvPicPr preferRelativeResize="0"/>
          <p:nvPr/>
        </p:nvPicPr>
        <p:blipFill>
          <a:blip r:embed="rId13">
            <a:alphaModFix/>
          </a:blip>
          <a:stretch>
            <a:fillRect/>
          </a:stretch>
        </p:blipFill>
        <p:spPr>
          <a:xfrm>
            <a:off x="0" y="3762975"/>
            <a:ext cx="1836575" cy="1380532"/>
          </a:xfrm>
          <a:prstGeom prst="rect">
            <a:avLst/>
          </a:prstGeom>
          <a:noFill/>
          <a:ln>
            <a:noFill/>
          </a:ln>
        </p:spPr>
      </p:pic>
      <p:pic>
        <p:nvPicPr>
          <p:cNvPr id="549" name="Google Shape;549;p58"/>
          <p:cNvPicPr preferRelativeResize="0"/>
          <p:nvPr/>
        </p:nvPicPr>
        <p:blipFill>
          <a:blip r:embed="rId14">
            <a:alphaModFix/>
          </a:blip>
          <a:stretch>
            <a:fillRect/>
          </a:stretch>
        </p:blipFill>
        <p:spPr>
          <a:xfrm>
            <a:off x="2754863" y="3760889"/>
            <a:ext cx="1706625" cy="1382611"/>
          </a:xfrm>
          <a:prstGeom prst="rect">
            <a:avLst/>
          </a:prstGeom>
          <a:noFill/>
          <a:ln>
            <a:noFill/>
          </a:ln>
        </p:spPr>
      </p:pic>
      <p:pic>
        <p:nvPicPr>
          <p:cNvPr id="550" name="Google Shape;550;p58"/>
          <p:cNvPicPr preferRelativeResize="0"/>
          <p:nvPr/>
        </p:nvPicPr>
        <p:blipFill>
          <a:blip r:embed="rId15">
            <a:alphaModFix/>
          </a:blip>
          <a:stretch>
            <a:fillRect/>
          </a:stretch>
        </p:blipFill>
        <p:spPr>
          <a:xfrm>
            <a:off x="5314800" y="3762975"/>
            <a:ext cx="1897935" cy="1298275"/>
          </a:xfrm>
          <a:prstGeom prst="rect">
            <a:avLst/>
          </a:prstGeom>
          <a:noFill/>
          <a:ln>
            <a:noFill/>
          </a:ln>
        </p:spPr>
      </p:pic>
      <p:pic>
        <p:nvPicPr>
          <p:cNvPr id="551" name="Google Shape;551;p58"/>
          <p:cNvPicPr preferRelativeResize="0"/>
          <p:nvPr/>
        </p:nvPicPr>
        <p:blipFill>
          <a:blip r:embed="rId16">
            <a:alphaModFix/>
          </a:blip>
          <a:stretch>
            <a:fillRect/>
          </a:stretch>
        </p:blipFill>
        <p:spPr>
          <a:xfrm>
            <a:off x="8161688" y="3748025"/>
            <a:ext cx="1825625" cy="1394206"/>
          </a:xfrm>
          <a:prstGeom prst="rect">
            <a:avLst/>
          </a:prstGeom>
          <a:noFill/>
          <a:ln>
            <a:noFill/>
          </a:ln>
        </p:spPr>
      </p:pic>
      <p:pic>
        <p:nvPicPr>
          <p:cNvPr id="552" name="Google Shape;552;p58"/>
          <p:cNvPicPr preferRelativeResize="0"/>
          <p:nvPr/>
        </p:nvPicPr>
        <p:blipFill>
          <a:blip r:embed="rId17">
            <a:alphaModFix/>
          </a:blip>
          <a:stretch>
            <a:fillRect/>
          </a:stretch>
        </p:blipFill>
        <p:spPr>
          <a:xfrm>
            <a:off x="10954538" y="3747650"/>
            <a:ext cx="1836574" cy="1409093"/>
          </a:xfrm>
          <a:prstGeom prst="rect">
            <a:avLst/>
          </a:prstGeom>
          <a:noFill/>
          <a:ln>
            <a:noFill/>
          </a:ln>
        </p:spPr>
      </p:pic>
      <p:pic>
        <p:nvPicPr>
          <p:cNvPr id="553" name="Google Shape;553;p58"/>
          <p:cNvPicPr preferRelativeResize="0"/>
          <p:nvPr/>
        </p:nvPicPr>
        <p:blipFill>
          <a:blip r:embed="rId18">
            <a:alphaModFix/>
          </a:blip>
          <a:stretch>
            <a:fillRect/>
          </a:stretch>
        </p:blipFill>
        <p:spPr>
          <a:xfrm>
            <a:off x="1653638" y="910425"/>
            <a:ext cx="395200" cy="88775"/>
          </a:xfrm>
          <a:prstGeom prst="rect">
            <a:avLst/>
          </a:prstGeom>
          <a:noFill/>
          <a:ln>
            <a:noFill/>
          </a:ln>
        </p:spPr>
      </p:pic>
      <p:pic>
        <p:nvPicPr>
          <p:cNvPr id="554" name="Google Shape;554;p58"/>
          <p:cNvPicPr preferRelativeResize="0"/>
          <p:nvPr/>
        </p:nvPicPr>
        <p:blipFill>
          <a:blip r:embed="rId18">
            <a:alphaModFix/>
          </a:blip>
          <a:stretch>
            <a:fillRect/>
          </a:stretch>
        </p:blipFill>
        <p:spPr>
          <a:xfrm>
            <a:off x="4458675" y="910425"/>
            <a:ext cx="395200" cy="88775"/>
          </a:xfrm>
          <a:prstGeom prst="rect">
            <a:avLst/>
          </a:prstGeom>
          <a:noFill/>
          <a:ln>
            <a:noFill/>
          </a:ln>
        </p:spPr>
      </p:pic>
      <p:pic>
        <p:nvPicPr>
          <p:cNvPr id="555" name="Google Shape;555;p58"/>
          <p:cNvPicPr preferRelativeResize="0"/>
          <p:nvPr/>
        </p:nvPicPr>
        <p:blipFill>
          <a:blip r:embed="rId18">
            <a:alphaModFix/>
          </a:blip>
          <a:stretch>
            <a:fillRect/>
          </a:stretch>
        </p:blipFill>
        <p:spPr>
          <a:xfrm>
            <a:off x="7214438" y="891650"/>
            <a:ext cx="395200" cy="88775"/>
          </a:xfrm>
          <a:prstGeom prst="rect">
            <a:avLst/>
          </a:prstGeom>
          <a:noFill/>
          <a:ln>
            <a:noFill/>
          </a:ln>
        </p:spPr>
      </p:pic>
      <p:pic>
        <p:nvPicPr>
          <p:cNvPr id="556" name="Google Shape;556;p58"/>
          <p:cNvPicPr preferRelativeResize="0"/>
          <p:nvPr/>
        </p:nvPicPr>
        <p:blipFill>
          <a:blip r:embed="rId18">
            <a:alphaModFix/>
          </a:blip>
          <a:stretch>
            <a:fillRect/>
          </a:stretch>
        </p:blipFill>
        <p:spPr>
          <a:xfrm>
            <a:off x="9970200" y="891650"/>
            <a:ext cx="395200" cy="88775"/>
          </a:xfrm>
          <a:prstGeom prst="rect">
            <a:avLst/>
          </a:prstGeom>
          <a:noFill/>
          <a:ln>
            <a:noFill/>
          </a:ln>
        </p:spPr>
      </p:pic>
      <p:pic>
        <p:nvPicPr>
          <p:cNvPr id="557" name="Google Shape;557;p58"/>
          <p:cNvPicPr preferRelativeResize="0"/>
          <p:nvPr/>
        </p:nvPicPr>
        <p:blipFill>
          <a:blip r:embed="rId18">
            <a:alphaModFix/>
          </a:blip>
          <a:stretch>
            <a:fillRect/>
          </a:stretch>
        </p:blipFill>
        <p:spPr>
          <a:xfrm>
            <a:off x="12690750" y="910425"/>
            <a:ext cx="395200" cy="88775"/>
          </a:xfrm>
          <a:prstGeom prst="rect">
            <a:avLst/>
          </a:prstGeom>
          <a:noFill/>
          <a:ln>
            <a:noFill/>
          </a:ln>
        </p:spPr>
      </p:pic>
      <p:pic>
        <p:nvPicPr>
          <p:cNvPr id="558" name="Google Shape;558;p58"/>
          <p:cNvPicPr preferRelativeResize="0"/>
          <p:nvPr/>
        </p:nvPicPr>
        <p:blipFill>
          <a:blip r:embed="rId18">
            <a:alphaModFix/>
          </a:blip>
          <a:stretch>
            <a:fillRect/>
          </a:stretch>
        </p:blipFill>
        <p:spPr>
          <a:xfrm>
            <a:off x="1621050" y="2376375"/>
            <a:ext cx="395200" cy="88775"/>
          </a:xfrm>
          <a:prstGeom prst="rect">
            <a:avLst/>
          </a:prstGeom>
          <a:noFill/>
          <a:ln>
            <a:noFill/>
          </a:ln>
        </p:spPr>
      </p:pic>
      <p:pic>
        <p:nvPicPr>
          <p:cNvPr id="559" name="Google Shape;559;p58"/>
          <p:cNvPicPr preferRelativeResize="0"/>
          <p:nvPr/>
        </p:nvPicPr>
        <p:blipFill>
          <a:blip r:embed="rId18">
            <a:alphaModFix/>
          </a:blip>
          <a:stretch>
            <a:fillRect/>
          </a:stretch>
        </p:blipFill>
        <p:spPr>
          <a:xfrm>
            <a:off x="4369763" y="2355125"/>
            <a:ext cx="395200" cy="88775"/>
          </a:xfrm>
          <a:prstGeom prst="rect">
            <a:avLst/>
          </a:prstGeom>
          <a:noFill/>
          <a:ln>
            <a:noFill/>
          </a:ln>
        </p:spPr>
      </p:pic>
      <p:pic>
        <p:nvPicPr>
          <p:cNvPr id="560" name="Google Shape;560;p58"/>
          <p:cNvPicPr preferRelativeResize="0"/>
          <p:nvPr/>
        </p:nvPicPr>
        <p:blipFill>
          <a:blip r:embed="rId18">
            <a:alphaModFix/>
          </a:blip>
          <a:stretch>
            <a:fillRect/>
          </a:stretch>
        </p:blipFill>
        <p:spPr>
          <a:xfrm>
            <a:off x="7118475" y="2355125"/>
            <a:ext cx="395200" cy="88775"/>
          </a:xfrm>
          <a:prstGeom prst="rect">
            <a:avLst/>
          </a:prstGeom>
          <a:noFill/>
          <a:ln>
            <a:noFill/>
          </a:ln>
        </p:spPr>
      </p:pic>
      <p:pic>
        <p:nvPicPr>
          <p:cNvPr id="561" name="Google Shape;561;p58"/>
          <p:cNvPicPr preferRelativeResize="0"/>
          <p:nvPr/>
        </p:nvPicPr>
        <p:blipFill>
          <a:blip r:embed="rId18">
            <a:alphaModFix/>
          </a:blip>
          <a:stretch>
            <a:fillRect/>
          </a:stretch>
        </p:blipFill>
        <p:spPr>
          <a:xfrm>
            <a:off x="9691275" y="2343588"/>
            <a:ext cx="497923" cy="111850"/>
          </a:xfrm>
          <a:prstGeom prst="rect">
            <a:avLst/>
          </a:prstGeom>
          <a:noFill/>
          <a:ln>
            <a:noFill/>
          </a:ln>
        </p:spPr>
      </p:pic>
      <p:pic>
        <p:nvPicPr>
          <p:cNvPr id="562" name="Google Shape;562;p58"/>
          <p:cNvPicPr preferRelativeResize="0"/>
          <p:nvPr/>
        </p:nvPicPr>
        <p:blipFill>
          <a:blip r:embed="rId18">
            <a:alphaModFix/>
          </a:blip>
          <a:stretch>
            <a:fillRect/>
          </a:stretch>
        </p:blipFill>
        <p:spPr>
          <a:xfrm>
            <a:off x="12496275" y="2353300"/>
            <a:ext cx="497959" cy="111850"/>
          </a:xfrm>
          <a:prstGeom prst="rect">
            <a:avLst/>
          </a:prstGeom>
          <a:noFill/>
          <a:ln>
            <a:noFill/>
          </a:ln>
        </p:spPr>
      </p:pic>
      <p:pic>
        <p:nvPicPr>
          <p:cNvPr id="563" name="Google Shape;563;p58"/>
          <p:cNvPicPr preferRelativeResize="0"/>
          <p:nvPr/>
        </p:nvPicPr>
        <p:blipFill>
          <a:blip r:embed="rId18">
            <a:alphaModFix/>
          </a:blip>
          <a:stretch>
            <a:fillRect/>
          </a:stretch>
        </p:blipFill>
        <p:spPr>
          <a:xfrm>
            <a:off x="1621050" y="3875175"/>
            <a:ext cx="395200" cy="88775"/>
          </a:xfrm>
          <a:prstGeom prst="rect">
            <a:avLst/>
          </a:prstGeom>
          <a:noFill/>
          <a:ln>
            <a:noFill/>
          </a:ln>
        </p:spPr>
      </p:pic>
      <p:pic>
        <p:nvPicPr>
          <p:cNvPr id="564" name="Google Shape;564;p58"/>
          <p:cNvPicPr preferRelativeResize="0"/>
          <p:nvPr/>
        </p:nvPicPr>
        <p:blipFill>
          <a:blip r:embed="rId18">
            <a:alphaModFix/>
          </a:blip>
          <a:stretch>
            <a:fillRect/>
          </a:stretch>
        </p:blipFill>
        <p:spPr>
          <a:xfrm>
            <a:off x="4294950" y="3875175"/>
            <a:ext cx="395200" cy="88775"/>
          </a:xfrm>
          <a:prstGeom prst="rect">
            <a:avLst/>
          </a:prstGeom>
          <a:noFill/>
          <a:ln>
            <a:noFill/>
          </a:ln>
        </p:spPr>
      </p:pic>
      <p:pic>
        <p:nvPicPr>
          <p:cNvPr id="565" name="Google Shape;565;p58"/>
          <p:cNvPicPr preferRelativeResize="0"/>
          <p:nvPr/>
        </p:nvPicPr>
        <p:blipFill>
          <a:blip r:embed="rId18">
            <a:alphaModFix/>
          </a:blip>
          <a:stretch>
            <a:fillRect/>
          </a:stretch>
        </p:blipFill>
        <p:spPr>
          <a:xfrm>
            <a:off x="6968850" y="3856400"/>
            <a:ext cx="395200" cy="88775"/>
          </a:xfrm>
          <a:prstGeom prst="rect">
            <a:avLst/>
          </a:prstGeom>
          <a:noFill/>
          <a:ln>
            <a:noFill/>
          </a:ln>
        </p:spPr>
      </p:pic>
      <p:pic>
        <p:nvPicPr>
          <p:cNvPr id="566" name="Google Shape;566;p58"/>
          <p:cNvPicPr preferRelativeResize="0"/>
          <p:nvPr/>
        </p:nvPicPr>
        <p:blipFill>
          <a:blip r:embed="rId18">
            <a:alphaModFix/>
          </a:blip>
          <a:stretch>
            <a:fillRect/>
          </a:stretch>
        </p:blipFill>
        <p:spPr>
          <a:xfrm>
            <a:off x="9803888" y="3861100"/>
            <a:ext cx="395200" cy="88775"/>
          </a:xfrm>
          <a:prstGeom prst="rect">
            <a:avLst/>
          </a:prstGeom>
          <a:noFill/>
          <a:ln>
            <a:noFill/>
          </a:ln>
        </p:spPr>
      </p:pic>
      <p:pic>
        <p:nvPicPr>
          <p:cNvPr id="567" name="Google Shape;567;p58"/>
          <p:cNvPicPr preferRelativeResize="0"/>
          <p:nvPr/>
        </p:nvPicPr>
        <p:blipFill>
          <a:blip r:embed="rId18">
            <a:alphaModFix/>
          </a:blip>
          <a:stretch>
            <a:fillRect/>
          </a:stretch>
        </p:blipFill>
        <p:spPr>
          <a:xfrm>
            <a:off x="12604500" y="3861100"/>
            <a:ext cx="395200" cy="88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9"/>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Long-Short Term Memory (LSTM) Model</a:t>
            </a:r>
            <a:endParaRPr/>
          </a:p>
        </p:txBody>
      </p:sp>
      <p:sp>
        <p:nvSpPr>
          <p:cNvPr id="573" name="Google Shape;573;p59"/>
          <p:cNvSpPr txBox="1"/>
          <p:nvPr>
            <p:ph idx="1" type="body"/>
          </p:nvPr>
        </p:nvSpPr>
        <p:spPr>
          <a:xfrm>
            <a:off x="467550" y="1152475"/>
            <a:ext cx="12780900" cy="3416400"/>
          </a:xfrm>
          <a:prstGeom prst="rect">
            <a:avLst/>
          </a:prstGeom>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SzPts val="1900"/>
              <a:buChar char="●"/>
            </a:pPr>
            <a:r>
              <a:rPr b="1" lang="en" sz="1900"/>
              <a:t>Dataset</a:t>
            </a:r>
            <a:r>
              <a:rPr lang="en" sz="1900"/>
              <a:t>: </a:t>
            </a:r>
            <a:endParaRPr sz="1900"/>
          </a:p>
          <a:p>
            <a:pPr indent="-323850" lvl="1" marL="914400" rtl="0" algn="l">
              <a:lnSpc>
                <a:spcPct val="105000"/>
              </a:lnSpc>
              <a:spcBef>
                <a:spcPts val="0"/>
              </a:spcBef>
              <a:spcAft>
                <a:spcPts val="0"/>
              </a:spcAft>
              <a:buSzPts val="1500"/>
              <a:buChar char="○"/>
            </a:pPr>
            <a:r>
              <a:rPr b="1" lang="en" sz="1450"/>
              <a:t>Region:</a:t>
            </a:r>
            <a:r>
              <a:rPr lang="en" sz="1450"/>
              <a:t> </a:t>
            </a:r>
            <a:endParaRPr sz="1450"/>
          </a:p>
          <a:p>
            <a:pPr indent="-323850" lvl="2" marL="1371600" rtl="0" algn="l">
              <a:lnSpc>
                <a:spcPct val="105000"/>
              </a:lnSpc>
              <a:spcBef>
                <a:spcPts val="0"/>
              </a:spcBef>
              <a:spcAft>
                <a:spcPts val="0"/>
              </a:spcAft>
              <a:buSzPts val="1500"/>
              <a:buChar char="■"/>
            </a:pPr>
            <a:r>
              <a:rPr lang="en" sz="1500">
                <a:latin typeface="Arial"/>
                <a:ea typeface="Arial"/>
                <a:cs typeface="Arial"/>
                <a:sym typeface="Arial"/>
              </a:rPr>
              <a:t>glon:76.920, glat:43.250</a:t>
            </a:r>
            <a:endParaRPr sz="1450"/>
          </a:p>
          <a:p>
            <a:pPr indent="-320675" lvl="1" marL="914400" rtl="0" algn="l">
              <a:lnSpc>
                <a:spcPct val="105000"/>
              </a:lnSpc>
              <a:spcBef>
                <a:spcPts val="0"/>
              </a:spcBef>
              <a:spcAft>
                <a:spcPts val="0"/>
              </a:spcAft>
              <a:buSzPts val="1450"/>
              <a:buChar char="○"/>
            </a:pPr>
            <a:r>
              <a:rPr b="1" lang="en" sz="1450"/>
              <a:t>Time: </a:t>
            </a:r>
            <a:endParaRPr b="1" sz="1450"/>
          </a:p>
          <a:p>
            <a:pPr indent="-320675" lvl="2" marL="1371600" rtl="0" algn="l">
              <a:lnSpc>
                <a:spcPct val="105000"/>
              </a:lnSpc>
              <a:spcBef>
                <a:spcPts val="0"/>
              </a:spcBef>
              <a:spcAft>
                <a:spcPts val="0"/>
              </a:spcAft>
              <a:buSzPts val="1450"/>
              <a:buChar char="■"/>
            </a:pPr>
            <a:r>
              <a:rPr lang="en" sz="1450"/>
              <a:t>Training set: Data of 2010 to 2019(70%)</a:t>
            </a:r>
            <a:endParaRPr sz="1450"/>
          </a:p>
          <a:p>
            <a:pPr indent="-320675" lvl="2" marL="1371600" rtl="0" algn="l">
              <a:lnSpc>
                <a:spcPct val="105000"/>
              </a:lnSpc>
              <a:spcBef>
                <a:spcPts val="0"/>
              </a:spcBef>
              <a:spcAft>
                <a:spcPts val="0"/>
              </a:spcAft>
              <a:buSzPts val="1450"/>
              <a:buChar char="■"/>
            </a:pPr>
            <a:r>
              <a:rPr lang="en" sz="1450"/>
              <a:t>Validation set: Data of 2020 to 2022(20%)</a:t>
            </a:r>
            <a:endParaRPr sz="1450"/>
          </a:p>
          <a:p>
            <a:pPr indent="-320675" lvl="2" marL="1371600" rtl="0" algn="l">
              <a:lnSpc>
                <a:spcPct val="105000"/>
              </a:lnSpc>
              <a:spcBef>
                <a:spcPts val="0"/>
              </a:spcBef>
              <a:spcAft>
                <a:spcPts val="0"/>
              </a:spcAft>
              <a:buSzPts val="1450"/>
              <a:buChar char="■"/>
            </a:pPr>
            <a:r>
              <a:rPr lang="en" sz="1450"/>
              <a:t>Testing set: Data of 2023(10%)</a:t>
            </a:r>
            <a:br>
              <a:rPr lang="en" sz="1450"/>
            </a:br>
            <a:endParaRPr sz="1450"/>
          </a:p>
          <a:p>
            <a:pPr indent="-349250" lvl="0" marL="457200" rtl="0" algn="l">
              <a:lnSpc>
                <a:spcPct val="105000"/>
              </a:lnSpc>
              <a:spcBef>
                <a:spcPts val="0"/>
              </a:spcBef>
              <a:spcAft>
                <a:spcPts val="0"/>
              </a:spcAft>
              <a:buSzPts val="1900"/>
              <a:buChar char="●"/>
            </a:pPr>
            <a:r>
              <a:rPr b="1" lang="en" sz="1900"/>
              <a:t>Current Result</a:t>
            </a:r>
            <a:r>
              <a:rPr lang="en" sz="1900"/>
              <a:t>: </a:t>
            </a:r>
            <a:endParaRPr sz="1900"/>
          </a:p>
          <a:p>
            <a:pPr indent="-323850" lvl="1" marL="914400" rtl="0" algn="l">
              <a:lnSpc>
                <a:spcPct val="105000"/>
              </a:lnSpc>
              <a:spcBef>
                <a:spcPts val="0"/>
              </a:spcBef>
              <a:spcAft>
                <a:spcPts val="0"/>
              </a:spcAft>
              <a:buSzPts val="1500"/>
              <a:buChar char="○"/>
            </a:pPr>
            <a:r>
              <a:rPr b="1" lang="en" sz="1450"/>
              <a:t>Configuration:</a:t>
            </a:r>
            <a:r>
              <a:rPr lang="en" sz="1450"/>
              <a:t> </a:t>
            </a:r>
            <a:endParaRPr sz="1450"/>
          </a:p>
          <a:p>
            <a:pPr indent="-323850" lvl="2" marL="1371600" rtl="0" algn="l">
              <a:lnSpc>
                <a:spcPct val="105000"/>
              </a:lnSpc>
              <a:spcBef>
                <a:spcPts val="0"/>
              </a:spcBef>
              <a:spcAft>
                <a:spcPts val="0"/>
              </a:spcAft>
              <a:buSzPts val="1500"/>
              <a:buChar char="■"/>
            </a:pPr>
            <a:r>
              <a:rPr lang="en" sz="1450"/>
              <a:t>360 batches, 0.001 learning rate, ReLu activation, ADAM optimizer, MSE loss, 50 epochs</a:t>
            </a:r>
            <a:endParaRPr sz="145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ph type="title"/>
          </p:nvPr>
        </p:nvSpPr>
        <p:spPr>
          <a:xfrm>
            <a:off x="237863" y="0"/>
            <a:ext cx="29997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a:t>
            </a:r>
            <a:endParaRPr/>
          </a:p>
        </p:txBody>
      </p:sp>
      <p:graphicFrame>
        <p:nvGraphicFramePr>
          <p:cNvPr id="579" name="Google Shape;579;p60"/>
          <p:cNvGraphicFramePr/>
          <p:nvPr/>
        </p:nvGraphicFramePr>
        <p:xfrm>
          <a:off x="9977438" y="1156600"/>
          <a:ext cx="3000000" cy="3000000"/>
        </p:xfrm>
        <a:graphic>
          <a:graphicData uri="http://schemas.openxmlformats.org/drawingml/2006/table">
            <a:tbl>
              <a:tblPr>
                <a:noFill/>
                <a:tableStyleId>{114058C1-FBB9-4E3D-AD23-890239CF2E4B}</a:tableStyleId>
              </a:tblPr>
              <a:tblGrid>
                <a:gridCol w="1228950"/>
                <a:gridCol w="1228950"/>
                <a:gridCol w="1228950"/>
              </a:tblGrid>
              <a:tr h="415725">
                <a:tc>
                  <a:txBody>
                    <a:bodyPr/>
                    <a:lstStyle/>
                    <a:p>
                      <a:pPr indent="0" lvl="0" marL="0" rtl="0" algn="l">
                        <a:spcBef>
                          <a:spcPts val="0"/>
                        </a:spcBef>
                        <a:spcAft>
                          <a:spcPts val="0"/>
                        </a:spcAft>
                        <a:buNone/>
                      </a:pPr>
                      <a:r>
                        <a:rPr lang="en"/>
                        <a:t>2020-</a:t>
                      </a:r>
                      <a:endParaRPr/>
                    </a:p>
                    <a:p>
                      <a:pPr indent="0" lvl="0" marL="0" rtl="0" algn="l">
                        <a:spcBef>
                          <a:spcPts val="0"/>
                        </a:spcBef>
                        <a:spcAft>
                          <a:spcPts val="0"/>
                        </a:spcAft>
                        <a:buNone/>
                      </a:pPr>
                      <a:r>
                        <a:rPr lang="en"/>
                        <a:t>2023</a:t>
                      </a:r>
                      <a:endParaRPr/>
                    </a:p>
                  </a:txBody>
                  <a:tcPr marT="91425" marB="91425" marR="91425" marL="91425"/>
                </a:tc>
                <a:tc>
                  <a:txBody>
                    <a:bodyPr/>
                    <a:lstStyle/>
                    <a:p>
                      <a:pPr indent="0" lvl="0" marL="0" rtl="0" algn="l">
                        <a:spcBef>
                          <a:spcPts val="0"/>
                        </a:spcBef>
                        <a:spcAft>
                          <a:spcPts val="0"/>
                        </a:spcAft>
                        <a:buNone/>
                      </a:pPr>
                      <a:r>
                        <a:rPr lang="en"/>
                        <a:t>dbn</a:t>
                      </a:r>
                      <a:endParaRPr/>
                    </a:p>
                  </a:txBody>
                  <a:tcPr marT="91425" marB="91425" marR="91425" marL="91425"/>
                </a:tc>
                <a:tc>
                  <a:txBody>
                    <a:bodyPr/>
                    <a:lstStyle/>
                    <a:p>
                      <a:pPr indent="0" lvl="0" marL="0" rtl="0" algn="l">
                        <a:spcBef>
                          <a:spcPts val="0"/>
                        </a:spcBef>
                        <a:spcAft>
                          <a:spcPts val="0"/>
                        </a:spcAft>
                        <a:buNone/>
                      </a:pPr>
                      <a:r>
                        <a:rPr lang="en"/>
                        <a:t>dbe</a:t>
                      </a:r>
                      <a:endParaRPr/>
                    </a:p>
                  </a:txBody>
                  <a:tcPr marT="91425" marB="91425" marR="91425" marL="91425"/>
                </a:tc>
              </a:tr>
              <a:tr h="333300">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1.620</a:t>
                      </a:r>
                      <a:endParaRPr/>
                    </a:p>
                  </a:txBody>
                  <a:tcPr marT="91425" marB="91425" marR="91425" marL="91425"/>
                </a:tc>
                <a:tc>
                  <a:txBody>
                    <a:bodyPr/>
                    <a:lstStyle/>
                    <a:p>
                      <a:pPr indent="0" lvl="0" marL="0" rtl="0" algn="l">
                        <a:spcBef>
                          <a:spcPts val="0"/>
                        </a:spcBef>
                        <a:spcAft>
                          <a:spcPts val="0"/>
                        </a:spcAft>
                        <a:buNone/>
                      </a:pPr>
                      <a:r>
                        <a:rPr lang="en"/>
                        <a:t>1.288</a:t>
                      </a:r>
                      <a:endParaRPr/>
                    </a:p>
                  </a:txBody>
                  <a:tcPr marT="91425" marB="91425" marR="91425" marL="91425"/>
                </a:tc>
              </a:tr>
              <a:tr h="333300">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0.935</a:t>
                      </a:r>
                      <a:endParaRPr/>
                    </a:p>
                  </a:txBody>
                  <a:tcPr marT="91425" marB="91425" marR="91425" marL="91425"/>
                </a:tc>
                <a:tc>
                  <a:txBody>
                    <a:bodyPr/>
                    <a:lstStyle/>
                    <a:p>
                      <a:pPr indent="0" lvl="0" marL="0" rtl="0" algn="l">
                        <a:spcBef>
                          <a:spcPts val="0"/>
                        </a:spcBef>
                        <a:spcAft>
                          <a:spcPts val="0"/>
                        </a:spcAft>
                        <a:buNone/>
                      </a:pPr>
                      <a:r>
                        <a:rPr lang="en"/>
                        <a:t>0.757</a:t>
                      </a:r>
                      <a:endParaRPr/>
                    </a:p>
                  </a:txBody>
                  <a:tcPr marT="91425" marB="91425" marR="91425" marL="91425"/>
                </a:tc>
              </a:tr>
            </a:tbl>
          </a:graphicData>
        </a:graphic>
      </p:graphicFrame>
      <p:pic>
        <p:nvPicPr>
          <p:cNvPr id="580" name="Google Shape;580;p60"/>
          <p:cNvPicPr preferRelativeResize="0"/>
          <p:nvPr/>
        </p:nvPicPr>
        <p:blipFill rotWithShape="1">
          <a:blip r:embed="rId3">
            <a:alphaModFix/>
          </a:blip>
          <a:srcRect b="0" l="0" r="0" t="5829"/>
          <a:stretch/>
        </p:blipFill>
        <p:spPr>
          <a:xfrm>
            <a:off x="116250" y="419300"/>
            <a:ext cx="5240888" cy="2459125"/>
          </a:xfrm>
          <a:prstGeom prst="rect">
            <a:avLst/>
          </a:prstGeom>
          <a:noFill/>
          <a:ln>
            <a:noFill/>
          </a:ln>
        </p:spPr>
      </p:pic>
      <p:pic>
        <p:nvPicPr>
          <p:cNvPr id="581" name="Google Shape;581;p60"/>
          <p:cNvPicPr preferRelativeResize="0"/>
          <p:nvPr/>
        </p:nvPicPr>
        <p:blipFill rotWithShape="1">
          <a:blip r:embed="rId4">
            <a:alphaModFix/>
          </a:blip>
          <a:srcRect b="0" l="0" r="8315" t="6916"/>
          <a:stretch/>
        </p:blipFill>
        <p:spPr>
          <a:xfrm>
            <a:off x="5109000" y="419300"/>
            <a:ext cx="3211274" cy="2439800"/>
          </a:xfrm>
          <a:prstGeom prst="rect">
            <a:avLst/>
          </a:prstGeom>
          <a:noFill/>
          <a:ln>
            <a:noFill/>
          </a:ln>
        </p:spPr>
      </p:pic>
      <p:pic>
        <p:nvPicPr>
          <p:cNvPr id="582" name="Google Shape;582;p60"/>
          <p:cNvPicPr preferRelativeResize="0"/>
          <p:nvPr/>
        </p:nvPicPr>
        <p:blipFill rotWithShape="1">
          <a:blip r:embed="rId5">
            <a:alphaModFix/>
          </a:blip>
          <a:srcRect b="-1535" l="0" r="-4047" t="2495"/>
          <a:stretch/>
        </p:blipFill>
        <p:spPr>
          <a:xfrm>
            <a:off x="237863" y="2772425"/>
            <a:ext cx="4816876" cy="2371075"/>
          </a:xfrm>
          <a:prstGeom prst="rect">
            <a:avLst/>
          </a:prstGeom>
          <a:noFill/>
          <a:ln>
            <a:noFill/>
          </a:ln>
        </p:spPr>
      </p:pic>
      <p:pic>
        <p:nvPicPr>
          <p:cNvPr id="583" name="Google Shape;583;p60"/>
          <p:cNvPicPr preferRelativeResize="0"/>
          <p:nvPr/>
        </p:nvPicPr>
        <p:blipFill rotWithShape="1">
          <a:blip r:embed="rId6">
            <a:alphaModFix/>
          </a:blip>
          <a:srcRect b="504" l="0" r="0" t="504"/>
          <a:stretch/>
        </p:blipFill>
        <p:spPr>
          <a:xfrm>
            <a:off x="5109000" y="2725725"/>
            <a:ext cx="3211275" cy="2393976"/>
          </a:xfrm>
          <a:prstGeom prst="rect">
            <a:avLst/>
          </a:prstGeom>
          <a:noFill/>
          <a:ln>
            <a:noFill/>
          </a:ln>
        </p:spPr>
      </p:pic>
      <p:graphicFrame>
        <p:nvGraphicFramePr>
          <p:cNvPr id="584" name="Google Shape;584;p60"/>
          <p:cNvGraphicFramePr/>
          <p:nvPr/>
        </p:nvGraphicFramePr>
        <p:xfrm>
          <a:off x="9874163" y="3305350"/>
          <a:ext cx="3000000" cy="3000000"/>
        </p:xfrm>
        <a:graphic>
          <a:graphicData uri="http://schemas.openxmlformats.org/drawingml/2006/table">
            <a:tbl>
              <a:tblPr>
                <a:noFill/>
                <a:tableStyleId>{114058C1-FBB9-4E3D-AD23-890239CF2E4B}</a:tableStyleId>
              </a:tblPr>
              <a:tblGrid>
                <a:gridCol w="1655225"/>
                <a:gridCol w="1087725"/>
                <a:gridCol w="1047200"/>
              </a:tblGrid>
              <a:tr h="415725">
                <a:tc>
                  <a:txBody>
                    <a:bodyPr/>
                    <a:lstStyle/>
                    <a:p>
                      <a:pPr indent="0" lvl="0" marL="0" rtl="0" algn="l">
                        <a:spcBef>
                          <a:spcPts val="0"/>
                        </a:spcBef>
                        <a:spcAft>
                          <a:spcPts val="0"/>
                        </a:spcAft>
                        <a:buNone/>
                      </a:pPr>
                      <a:r>
                        <a:rPr lang="en"/>
                        <a:t>2023.4.23-2023.4.24</a:t>
                      </a:r>
                      <a:endParaRPr/>
                    </a:p>
                  </a:txBody>
                  <a:tcPr marT="91425" marB="91425" marR="91425" marL="91425"/>
                </a:tc>
                <a:tc>
                  <a:txBody>
                    <a:bodyPr/>
                    <a:lstStyle/>
                    <a:p>
                      <a:pPr indent="0" lvl="0" marL="0" rtl="0" algn="l">
                        <a:spcBef>
                          <a:spcPts val="0"/>
                        </a:spcBef>
                        <a:spcAft>
                          <a:spcPts val="0"/>
                        </a:spcAft>
                        <a:buNone/>
                      </a:pPr>
                      <a:r>
                        <a:rPr lang="en"/>
                        <a:t>dbn</a:t>
                      </a:r>
                      <a:endParaRPr/>
                    </a:p>
                  </a:txBody>
                  <a:tcPr marT="91425" marB="91425" marR="91425" marL="91425"/>
                </a:tc>
                <a:tc>
                  <a:txBody>
                    <a:bodyPr/>
                    <a:lstStyle/>
                    <a:p>
                      <a:pPr indent="0" lvl="0" marL="0" rtl="0" algn="l">
                        <a:spcBef>
                          <a:spcPts val="0"/>
                        </a:spcBef>
                        <a:spcAft>
                          <a:spcPts val="0"/>
                        </a:spcAft>
                        <a:buNone/>
                      </a:pPr>
                      <a:r>
                        <a:rPr lang="en"/>
                        <a:t>dbe</a:t>
                      </a:r>
                      <a:endParaRPr/>
                    </a:p>
                  </a:txBody>
                  <a:tcPr marT="91425" marB="91425" marR="91425" marL="91425"/>
                </a:tc>
              </a:tr>
              <a:tr h="333300">
                <a:tc>
                  <a:txBody>
                    <a:bodyPr/>
                    <a:lstStyle/>
                    <a:p>
                      <a:pPr indent="0" lvl="0" marL="0" rtl="0" algn="l">
                        <a:spcBef>
                          <a:spcPts val="0"/>
                        </a:spcBef>
                        <a:spcAft>
                          <a:spcPts val="0"/>
                        </a:spcAft>
                        <a:buNone/>
                      </a:pPr>
                      <a:r>
                        <a:rPr lang="en"/>
                        <a:t>RMSE</a:t>
                      </a:r>
                      <a:endParaRPr/>
                    </a:p>
                  </a:txBody>
                  <a:tcPr marT="91425" marB="91425" marR="91425" marL="91425"/>
                </a:tc>
                <a:tc>
                  <a:txBody>
                    <a:bodyPr/>
                    <a:lstStyle/>
                    <a:p>
                      <a:pPr indent="0" lvl="0" marL="0" rtl="0" algn="l">
                        <a:spcBef>
                          <a:spcPts val="0"/>
                        </a:spcBef>
                        <a:spcAft>
                          <a:spcPts val="0"/>
                        </a:spcAft>
                        <a:buNone/>
                      </a:pPr>
                      <a:r>
                        <a:rPr lang="en"/>
                        <a:t>7.013</a:t>
                      </a:r>
                      <a:endParaRPr/>
                    </a:p>
                  </a:txBody>
                  <a:tcPr marT="91425" marB="91425" marR="91425" marL="91425"/>
                </a:tc>
                <a:tc>
                  <a:txBody>
                    <a:bodyPr/>
                    <a:lstStyle/>
                    <a:p>
                      <a:pPr indent="0" lvl="0" marL="0" rtl="0" algn="l">
                        <a:spcBef>
                          <a:spcPts val="0"/>
                        </a:spcBef>
                        <a:spcAft>
                          <a:spcPts val="0"/>
                        </a:spcAft>
                        <a:buNone/>
                      </a:pPr>
                      <a:r>
                        <a:rPr lang="en"/>
                        <a:t>6.900</a:t>
                      </a:r>
                      <a:endParaRPr/>
                    </a:p>
                  </a:txBody>
                  <a:tcPr marT="91425" marB="91425" marR="91425" marL="91425"/>
                </a:tc>
              </a:tr>
              <a:tr h="333300">
                <a:tc>
                  <a:txBody>
                    <a:bodyPr/>
                    <a:lstStyle/>
                    <a:p>
                      <a:pPr indent="0" lvl="0" marL="0" rtl="0" algn="l">
                        <a:spcBef>
                          <a:spcPts val="0"/>
                        </a:spcBef>
                        <a:spcAft>
                          <a:spcPts val="0"/>
                        </a:spcAft>
                        <a:buNone/>
                      </a:pPr>
                      <a:r>
                        <a:rPr lang="en"/>
                        <a:t>MAE</a:t>
                      </a:r>
                      <a:endParaRPr/>
                    </a:p>
                  </a:txBody>
                  <a:tcPr marT="91425" marB="91425" marR="91425" marL="91425"/>
                </a:tc>
                <a:tc>
                  <a:txBody>
                    <a:bodyPr/>
                    <a:lstStyle/>
                    <a:p>
                      <a:pPr indent="0" lvl="0" marL="0" rtl="0" algn="l">
                        <a:spcBef>
                          <a:spcPts val="0"/>
                        </a:spcBef>
                        <a:spcAft>
                          <a:spcPts val="0"/>
                        </a:spcAft>
                        <a:buNone/>
                      </a:pPr>
                      <a:r>
                        <a:rPr lang="en"/>
                        <a:t>4.071</a:t>
                      </a:r>
                      <a:endParaRPr/>
                    </a:p>
                  </a:txBody>
                  <a:tcPr marT="91425" marB="91425" marR="91425" marL="91425"/>
                </a:tc>
                <a:tc>
                  <a:txBody>
                    <a:bodyPr/>
                    <a:lstStyle/>
                    <a:p>
                      <a:pPr indent="0" lvl="0" marL="0" rtl="0" algn="l">
                        <a:spcBef>
                          <a:spcPts val="0"/>
                        </a:spcBef>
                        <a:spcAft>
                          <a:spcPts val="0"/>
                        </a:spcAft>
                        <a:buNone/>
                      </a:pPr>
                      <a:r>
                        <a:rPr lang="en"/>
                        <a:t>3.345</a:t>
                      </a:r>
                      <a:endParaRPr/>
                    </a:p>
                  </a:txBody>
                  <a:tcPr marT="91425" marB="91425" marR="91425" marL="91425"/>
                </a:tc>
              </a:tr>
            </a:tbl>
          </a:graphicData>
        </a:graphic>
      </p:graphicFrame>
      <p:sp>
        <p:nvSpPr>
          <p:cNvPr id="585" name="Google Shape;585;p60"/>
          <p:cNvSpPr txBox="1"/>
          <p:nvPr/>
        </p:nvSpPr>
        <p:spPr>
          <a:xfrm>
            <a:off x="9863250" y="571700"/>
            <a:ext cx="368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(glon:76.920, glat:43.250)</a:t>
            </a:r>
            <a:endParaRPr b="1" sz="17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1"/>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Data Flow for GICs Prediction</a:t>
            </a:r>
            <a:endParaRPr/>
          </a:p>
          <a:p>
            <a:pPr indent="0" lvl="0" marL="0" rtl="0" algn="l">
              <a:spcBef>
                <a:spcPts val="0"/>
              </a:spcBef>
              <a:spcAft>
                <a:spcPts val="0"/>
              </a:spcAft>
              <a:buNone/>
            </a:pPr>
            <a:r>
              <a:t/>
            </a:r>
            <a:endParaRPr/>
          </a:p>
        </p:txBody>
      </p:sp>
      <p:sp>
        <p:nvSpPr>
          <p:cNvPr id="591" name="Google Shape;591;p61"/>
          <p:cNvSpPr/>
          <p:nvPr/>
        </p:nvSpPr>
        <p:spPr>
          <a:xfrm>
            <a:off x="8692773" y="1164350"/>
            <a:ext cx="2789700" cy="14799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2" name="Google Shape;592;p61"/>
          <p:cNvSpPr/>
          <p:nvPr/>
        </p:nvSpPr>
        <p:spPr>
          <a:xfrm>
            <a:off x="8817930" y="1475267"/>
            <a:ext cx="2537700" cy="10884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Source Sans Pro"/>
              <a:ea typeface="Source Sans Pro"/>
              <a:cs typeface="Source Sans Pro"/>
              <a:sym typeface="Source Sans Pro"/>
            </a:endParaRPr>
          </a:p>
        </p:txBody>
      </p:sp>
      <p:sp>
        <p:nvSpPr>
          <p:cNvPr id="593" name="Google Shape;593;p61"/>
          <p:cNvSpPr/>
          <p:nvPr/>
        </p:nvSpPr>
        <p:spPr>
          <a:xfrm>
            <a:off x="8998554" y="1793739"/>
            <a:ext cx="4401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4" name="Google Shape;594;p61"/>
          <p:cNvSpPr/>
          <p:nvPr/>
        </p:nvSpPr>
        <p:spPr>
          <a:xfrm>
            <a:off x="9102712" y="1873550"/>
            <a:ext cx="4401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5" name="Google Shape;595;p61"/>
          <p:cNvSpPr/>
          <p:nvPr/>
        </p:nvSpPr>
        <p:spPr>
          <a:xfrm>
            <a:off x="9211919" y="1946561"/>
            <a:ext cx="440100" cy="2211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Source Sans Pro"/>
                <a:ea typeface="Source Sans Pro"/>
                <a:cs typeface="Source Sans Pro"/>
                <a:sym typeface="Source Sans Pro"/>
              </a:rPr>
              <a:t>.csv</a:t>
            </a:r>
            <a:endParaRPr sz="600">
              <a:latin typeface="Source Sans Pro"/>
              <a:ea typeface="Source Sans Pro"/>
              <a:cs typeface="Source Sans Pro"/>
              <a:sym typeface="Source Sans Pro"/>
            </a:endParaRPr>
          </a:p>
        </p:txBody>
      </p:sp>
      <p:sp>
        <p:nvSpPr>
          <p:cNvPr id="596" name="Google Shape;596;p61"/>
          <p:cNvSpPr txBox="1"/>
          <p:nvPr/>
        </p:nvSpPr>
        <p:spPr>
          <a:xfrm>
            <a:off x="9705435" y="1778722"/>
            <a:ext cx="1833300" cy="6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 Will only use SuperMag data in this dataset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700">
              <a:solidFill>
                <a:schemeClr val="dk2"/>
              </a:solidFill>
              <a:latin typeface="Source Sans Pro"/>
              <a:ea typeface="Source Sans Pro"/>
              <a:cs typeface="Source Sans Pro"/>
              <a:sym typeface="Source Sans Pro"/>
            </a:endParaRPr>
          </a:p>
        </p:txBody>
      </p:sp>
      <p:sp>
        <p:nvSpPr>
          <p:cNvPr id="597" name="Google Shape;597;p61"/>
          <p:cNvSpPr txBox="1"/>
          <p:nvPr/>
        </p:nvSpPr>
        <p:spPr>
          <a:xfrm>
            <a:off x="8819550" y="1104153"/>
            <a:ext cx="1833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data/ML/</a:t>
            </a:r>
            <a:endParaRPr sz="900">
              <a:solidFill>
                <a:schemeClr val="dk2"/>
              </a:solidFill>
              <a:latin typeface="Source Sans Pro"/>
              <a:ea typeface="Source Sans Pro"/>
              <a:cs typeface="Source Sans Pro"/>
              <a:sym typeface="Source Sans Pro"/>
            </a:endParaRPr>
          </a:p>
        </p:txBody>
      </p:sp>
      <p:sp>
        <p:nvSpPr>
          <p:cNvPr id="598" name="Google Shape;598;p61"/>
          <p:cNvSpPr/>
          <p:nvPr/>
        </p:nvSpPr>
        <p:spPr>
          <a:xfrm>
            <a:off x="5633388" y="1939868"/>
            <a:ext cx="2090400" cy="6018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99" name="Google Shape;599;p61"/>
          <p:cNvSpPr txBox="1"/>
          <p:nvPr/>
        </p:nvSpPr>
        <p:spPr>
          <a:xfrm>
            <a:off x="5670224" y="1856994"/>
            <a:ext cx="1622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Folder: data/NERC/FinalGIC.csv</a:t>
            </a:r>
            <a:endParaRPr sz="700">
              <a:solidFill>
                <a:schemeClr val="dk2"/>
              </a:solidFill>
              <a:latin typeface="Source Sans Pro"/>
              <a:ea typeface="Source Sans Pro"/>
              <a:cs typeface="Source Sans Pro"/>
              <a:sym typeface="Source Sans Pro"/>
            </a:endParaRPr>
          </a:p>
        </p:txBody>
      </p:sp>
      <p:sp>
        <p:nvSpPr>
          <p:cNvPr id="600" name="Google Shape;600;p61"/>
          <p:cNvSpPr/>
          <p:nvPr/>
        </p:nvSpPr>
        <p:spPr>
          <a:xfrm>
            <a:off x="5838451" y="2263650"/>
            <a:ext cx="4911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601" name="Google Shape;601;p61"/>
          <p:cNvSpPr txBox="1"/>
          <p:nvPr/>
        </p:nvSpPr>
        <p:spPr>
          <a:xfrm>
            <a:off x="6338428" y="2230762"/>
            <a:ext cx="13851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Source Sans Pro"/>
                <a:ea typeface="Source Sans Pro"/>
                <a:cs typeface="Source Sans Pro"/>
                <a:sym typeface="Source Sans Pro"/>
              </a:rPr>
              <a:t>- Resampled to 5-min cadence.</a:t>
            </a:r>
            <a:endParaRPr sz="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600">
              <a:solidFill>
                <a:schemeClr val="dk2"/>
              </a:solidFill>
              <a:latin typeface="Source Sans Pro"/>
              <a:ea typeface="Source Sans Pro"/>
              <a:cs typeface="Source Sans Pro"/>
              <a:sym typeface="Source Sans Pro"/>
            </a:endParaRPr>
          </a:p>
        </p:txBody>
      </p:sp>
      <p:sp>
        <p:nvSpPr>
          <p:cNvPr id="602" name="Google Shape;602;p61"/>
          <p:cNvSpPr/>
          <p:nvPr/>
        </p:nvSpPr>
        <p:spPr>
          <a:xfrm>
            <a:off x="2177269" y="1939866"/>
            <a:ext cx="1210500" cy="412200"/>
          </a:xfrm>
          <a:prstGeom prst="can">
            <a:avLst>
              <a:gd fmla="val 25000"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NERC GIC</a:t>
            </a:r>
            <a:endParaRPr sz="800">
              <a:latin typeface="Source Sans Pro"/>
              <a:ea typeface="Source Sans Pro"/>
              <a:cs typeface="Source Sans Pro"/>
              <a:sym typeface="Source Sans Pro"/>
            </a:endParaRPr>
          </a:p>
          <a:p>
            <a:pPr indent="0" lvl="0" marL="0" rtl="0" algn="ctr">
              <a:spcBef>
                <a:spcPts val="0"/>
              </a:spcBef>
              <a:spcAft>
                <a:spcPts val="0"/>
              </a:spcAft>
              <a:buNone/>
            </a:pPr>
            <a:r>
              <a:rPr lang="en" sz="800">
                <a:latin typeface="Source Sans Pro"/>
                <a:ea typeface="Source Sans Pro"/>
                <a:cs typeface="Source Sans Pro"/>
                <a:sym typeface="Source Sans Pro"/>
              </a:rPr>
              <a:t>(2013-2023) </a:t>
            </a:r>
            <a:endParaRPr sz="800">
              <a:latin typeface="Source Sans Pro"/>
              <a:ea typeface="Source Sans Pro"/>
              <a:cs typeface="Source Sans Pro"/>
              <a:sym typeface="Source Sans Pro"/>
            </a:endParaRPr>
          </a:p>
        </p:txBody>
      </p:sp>
      <p:cxnSp>
        <p:nvCxnSpPr>
          <p:cNvPr id="603" name="Google Shape;603;p61"/>
          <p:cNvCxnSpPr>
            <a:stCxn id="602" idx="4"/>
            <a:endCxn id="604" idx="1"/>
          </p:cNvCxnSpPr>
          <p:nvPr/>
        </p:nvCxnSpPr>
        <p:spPr>
          <a:xfrm>
            <a:off x="3387769" y="2145966"/>
            <a:ext cx="757500" cy="2100"/>
          </a:xfrm>
          <a:prstGeom prst="straightConnector1">
            <a:avLst/>
          </a:prstGeom>
          <a:noFill/>
          <a:ln cap="flat" cmpd="sng" w="9525">
            <a:solidFill>
              <a:schemeClr val="dk2"/>
            </a:solidFill>
            <a:prstDash val="solid"/>
            <a:round/>
            <a:headEnd len="med" w="med" type="none"/>
            <a:tailEnd len="med" w="med" type="stealth"/>
          </a:ln>
        </p:spPr>
      </p:cxnSp>
      <p:sp>
        <p:nvSpPr>
          <p:cNvPr id="604" name="Google Shape;604;p61"/>
          <p:cNvSpPr/>
          <p:nvPr/>
        </p:nvSpPr>
        <p:spPr>
          <a:xfrm>
            <a:off x="4145235" y="1959483"/>
            <a:ext cx="1280700" cy="377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Preprocessing Data Process</a:t>
            </a:r>
            <a:endParaRPr sz="800">
              <a:latin typeface="Source Sans Pro"/>
              <a:ea typeface="Source Sans Pro"/>
              <a:cs typeface="Source Sans Pro"/>
              <a:sym typeface="Source Sans Pro"/>
            </a:endParaRPr>
          </a:p>
        </p:txBody>
      </p:sp>
      <p:sp>
        <p:nvSpPr>
          <p:cNvPr id="605" name="Google Shape;605;p61"/>
          <p:cNvSpPr txBox="1"/>
          <p:nvPr/>
        </p:nvSpPr>
        <p:spPr>
          <a:xfrm>
            <a:off x="3605436" y="1300900"/>
            <a:ext cx="609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2"/>
                </a:solidFill>
                <a:latin typeface="Source Sans Pro"/>
                <a:ea typeface="Source Sans Pro"/>
                <a:cs typeface="Source Sans Pro"/>
                <a:sym typeface="Source Sans Pro"/>
              </a:rPr>
              <a:t>API</a:t>
            </a:r>
            <a:endParaRPr b="1" sz="800">
              <a:solidFill>
                <a:schemeClr val="dk2"/>
              </a:solidFill>
              <a:latin typeface="Source Sans Pro"/>
              <a:ea typeface="Source Sans Pro"/>
              <a:cs typeface="Source Sans Pro"/>
              <a:sym typeface="Source Sans Pro"/>
            </a:endParaRPr>
          </a:p>
        </p:txBody>
      </p:sp>
      <p:cxnSp>
        <p:nvCxnSpPr>
          <p:cNvPr id="606" name="Google Shape;606;p61"/>
          <p:cNvCxnSpPr/>
          <p:nvPr/>
        </p:nvCxnSpPr>
        <p:spPr>
          <a:xfrm>
            <a:off x="3847350" y="1550920"/>
            <a:ext cx="1500" cy="1124700"/>
          </a:xfrm>
          <a:prstGeom prst="straightConnector1">
            <a:avLst/>
          </a:prstGeom>
          <a:noFill/>
          <a:ln cap="flat" cmpd="sng" w="9525">
            <a:solidFill>
              <a:schemeClr val="dk2"/>
            </a:solidFill>
            <a:prstDash val="lgDash"/>
            <a:round/>
            <a:headEnd len="med" w="med" type="none"/>
            <a:tailEnd len="med" w="med" type="none"/>
          </a:ln>
        </p:spPr>
      </p:cxnSp>
      <p:cxnSp>
        <p:nvCxnSpPr>
          <p:cNvPr id="607" name="Google Shape;607;p61"/>
          <p:cNvCxnSpPr/>
          <p:nvPr/>
        </p:nvCxnSpPr>
        <p:spPr>
          <a:xfrm>
            <a:off x="5425806" y="2147370"/>
            <a:ext cx="225000" cy="1200"/>
          </a:xfrm>
          <a:prstGeom prst="straightConnector1">
            <a:avLst/>
          </a:prstGeom>
          <a:noFill/>
          <a:ln cap="flat" cmpd="sng" w="9525">
            <a:solidFill>
              <a:schemeClr val="dk2"/>
            </a:solidFill>
            <a:prstDash val="solid"/>
            <a:round/>
            <a:headEnd len="med" w="med" type="none"/>
            <a:tailEnd len="med" w="med" type="stealth"/>
          </a:ln>
        </p:spPr>
      </p:cxnSp>
      <p:sp>
        <p:nvSpPr>
          <p:cNvPr id="608" name="Google Shape;608;p61"/>
          <p:cNvSpPr/>
          <p:nvPr/>
        </p:nvSpPr>
        <p:spPr>
          <a:xfrm>
            <a:off x="7217475" y="3106850"/>
            <a:ext cx="3562200" cy="970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09" name="Google Shape;609;p61"/>
          <p:cNvSpPr/>
          <p:nvPr/>
        </p:nvSpPr>
        <p:spPr>
          <a:xfrm>
            <a:off x="8072811" y="3441635"/>
            <a:ext cx="1062000" cy="4692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Source Sans Pro"/>
                <a:ea typeface="Source Sans Pro"/>
                <a:cs typeface="Source Sans Pro"/>
                <a:sym typeface="Source Sans Pro"/>
              </a:rPr>
              <a:t>Super-Mag</a:t>
            </a:r>
            <a:endParaRPr b="1" sz="700">
              <a:latin typeface="Source Sans Pro"/>
              <a:ea typeface="Source Sans Pro"/>
              <a:cs typeface="Source Sans Pro"/>
              <a:sym typeface="Source Sans Pro"/>
            </a:endParaRPr>
          </a:p>
        </p:txBody>
      </p:sp>
      <p:sp>
        <p:nvSpPr>
          <p:cNvPr id="610" name="Google Shape;610;p61"/>
          <p:cNvSpPr/>
          <p:nvPr/>
        </p:nvSpPr>
        <p:spPr>
          <a:xfrm>
            <a:off x="7252136" y="3432445"/>
            <a:ext cx="1062000" cy="484500"/>
          </a:xfrm>
          <a:prstGeom prst="ellipse">
            <a:avLst/>
          </a:prstGeom>
          <a:solidFill>
            <a:schemeClr val="lt1"/>
          </a:solid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Source Sans Pro"/>
                <a:ea typeface="Source Sans Pro"/>
                <a:cs typeface="Source Sans Pro"/>
                <a:sym typeface="Source Sans Pro"/>
              </a:rPr>
              <a:t>NERC GIC</a:t>
            </a:r>
            <a:endParaRPr b="1" sz="800">
              <a:latin typeface="Source Sans Pro"/>
              <a:ea typeface="Source Sans Pro"/>
              <a:cs typeface="Source Sans Pro"/>
              <a:sym typeface="Source Sans Pro"/>
            </a:endParaRPr>
          </a:p>
        </p:txBody>
      </p:sp>
      <p:sp>
        <p:nvSpPr>
          <p:cNvPr id="611" name="Google Shape;611;p61"/>
          <p:cNvSpPr/>
          <p:nvPr/>
        </p:nvSpPr>
        <p:spPr>
          <a:xfrm>
            <a:off x="8371950" y="4399878"/>
            <a:ext cx="1253400" cy="588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Source Sans Pro"/>
                <a:ea typeface="Source Sans Pro"/>
                <a:cs typeface="Source Sans Pro"/>
                <a:sym typeface="Source Sans Pro"/>
              </a:rPr>
              <a:t>We </a:t>
            </a:r>
            <a:r>
              <a:rPr lang="en" sz="800">
                <a:latin typeface="Source Sans Pro"/>
                <a:ea typeface="Source Sans Pro"/>
                <a:cs typeface="Source Sans Pro"/>
                <a:sym typeface="Source Sans Pro"/>
              </a:rPr>
              <a:t>joining</a:t>
            </a:r>
            <a:r>
              <a:rPr lang="en" sz="800">
                <a:latin typeface="Source Sans Pro"/>
                <a:ea typeface="Source Sans Pro"/>
                <a:cs typeface="Source Sans Pro"/>
                <a:sym typeface="Source Sans Pro"/>
              </a:rPr>
              <a:t> the 2 dataframe by datetime and Locations</a:t>
            </a:r>
            <a:endParaRPr sz="800">
              <a:latin typeface="Source Sans Pro"/>
              <a:ea typeface="Source Sans Pro"/>
              <a:cs typeface="Source Sans Pro"/>
              <a:sym typeface="Source Sans Pro"/>
            </a:endParaRPr>
          </a:p>
        </p:txBody>
      </p:sp>
      <p:cxnSp>
        <p:nvCxnSpPr>
          <p:cNvPr id="612" name="Google Shape;612;p61"/>
          <p:cNvCxnSpPr>
            <a:stCxn id="608" idx="2"/>
            <a:endCxn id="611" idx="0"/>
          </p:cNvCxnSpPr>
          <p:nvPr/>
        </p:nvCxnSpPr>
        <p:spPr>
          <a:xfrm>
            <a:off x="8998575" y="4077650"/>
            <a:ext cx="0" cy="322200"/>
          </a:xfrm>
          <a:prstGeom prst="straightConnector1">
            <a:avLst/>
          </a:prstGeom>
          <a:noFill/>
          <a:ln cap="flat" cmpd="sng" w="9525">
            <a:solidFill>
              <a:schemeClr val="dk2"/>
            </a:solidFill>
            <a:prstDash val="solid"/>
            <a:round/>
            <a:headEnd len="med" w="med" type="none"/>
            <a:tailEnd len="med" w="med" type="stealth"/>
          </a:ln>
        </p:spPr>
      </p:cxnSp>
      <p:sp>
        <p:nvSpPr>
          <p:cNvPr id="613" name="Google Shape;613;p61"/>
          <p:cNvSpPr/>
          <p:nvPr/>
        </p:nvSpPr>
        <p:spPr>
          <a:xfrm>
            <a:off x="5502682" y="3403074"/>
            <a:ext cx="1274100" cy="6675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Source Sans Pro"/>
                <a:ea typeface="Source Sans Pro"/>
                <a:cs typeface="Source Sans Pro"/>
                <a:sym typeface="Source Sans Pro"/>
              </a:rPr>
              <a:t>+ datetime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GICMeasured</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Longitute</a:t>
            </a:r>
            <a:endParaRPr sz="700">
              <a:latin typeface="Source Sans Pro"/>
              <a:ea typeface="Source Sans Pro"/>
              <a:cs typeface="Source Sans Pro"/>
              <a:sym typeface="Source Sans Pro"/>
            </a:endParaRPr>
          </a:p>
          <a:p>
            <a:pPr indent="0" lvl="0" marL="0" rtl="0" algn="l">
              <a:spcBef>
                <a:spcPts val="0"/>
              </a:spcBef>
              <a:spcAft>
                <a:spcPts val="0"/>
              </a:spcAft>
              <a:buNone/>
            </a:pPr>
            <a:r>
              <a:rPr lang="en" sz="700">
                <a:latin typeface="Source Sans Pro"/>
                <a:ea typeface="Source Sans Pro"/>
                <a:cs typeface="Source Sans Pro"/>
                <a:sym typeface="Source Sans Pro"/>
              </a:rPr>
              <a:t>+ </a:t>
            </a:r>
            <a:r>
              <a:rPr lang="en" sz="700">
                <a:latin typeface="Source Sans Pro"/>
                <a:ea typeface="Source Sans Pro"/>
                <a:cs typeface="Source Sans Pro"/>
                <a:sym typeface="Source Sans Pro"/>
              </a:rPr>
              <a:t>Latitude</a:t>
            </a:r>
            <a:endParaRPr sz="700">
              <a:latin typeface="Source Sans Pro"/>
              <a:ea typeface="Source Sans Pro"/>
              <a:cs typeface="Source Sans Pro"/>
              <a:sym typeface="Source Sans Pro"/>
            </a:endParaRPr>
          </a:p>
        </p:txBody>
      </p:sp>
      <p:cxnSp>
        <p:nvCxnSpPr>
          <p:cNvPr id="614" name="Google Shape;614;p61"/>
          <p:cNvCxnSpPr/>
          <p:nvPr/>
        </p:nvCxnSpPr>
        <p:spPr>
          <a:xfrm>
            <a:off x="6788530" y="3543651"/>
            <a:ext cx="491100" cy="618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61"/>
          <p:cNvCxnSpPr>
            <a:endCxn id="608" idx="0"/>
          </p:cNvCxnSpPr>
          <p:nvPr/>
        </p:nvCxnSpPr>
        <p:spPr>
          <a:xfrm>
            <a:off x="6622575" y="2545550"/>
            <a:ext cx="2376000" cy="56130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61"/>
          <p:cNvCxnSpPr>
            <a:stCxn id="591" idx="2"/>
            <a:endCxn id="608" idx="0"/>
          </p:cNvCxnSpPr>
          <p:nvPr/>
        </p:nvCxnSpPr>
        <p:spPr>
          <a:xfrm flipH="1">
            <a:off x="8998623" y="2644250"/>
            <a:ext cx="1089000" cy="4626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61"/>
          <p:cNvCxnSpPr/>
          <p:nvPr/>
        </p:nvCxnSpPr>
        <p:spPr>
          <a:xfrm flipH="1" rot="10800000">
            <a:off x="8871261" y="3276360"/>
            <a:ext cx="670200" cy="2019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61"/>
          <p:cNvCxnSpPr>
            <a:endCxn id="610" idx="3"/>
          </p:cNvCxnSpPr>
          <p:nvPr/>
        </p:nvCxnSpPr>
        <p:spPr>
          <a:xfrm flipH="1" rot="10800000">
            <a:off x="6759662" y="3845992"/>
            <a:ext cx="648000" cy="972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61"/>
          <p:cNvCxnSpPr/>
          <p:nvPr/>
        </p:nvCxnSpPr>
        <p:spPr>
          <a:xfrm>
            <a:off x="9035249" y="3776060"/>
            <a:ext cx="506400" cy="1764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61"/>
          <p:cNvSpPr/>
          <p:nvPr/>
        </p:nvSpPr>
        <p:spPr>
          <a:xfrm>
            <a:off x="9540750" y="3126825"/>
            <a:ext cx="1089000" cy="933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datetime</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glon</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glat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mlon</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mlat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mlt</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dbn_nez</a:t>
            </a:r>
            <a:endParaRPr sz="7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 dbe_nez</a:t>
            </a:r>
            <a:endParaRPr sz="800">
              <a:latin typeface="Source Sans Pro"/>
              <a:ea typeface="Source Sans Pro"/>
              <a:cs typeface="Source Sans Pro"/>
              <a:sym typeface="Source Sans Pro"/>
            </a:endParaRPr>
          </a:p>
        </p:txBody>
      </p:sp>
      <p:sp>
        <p:nvSpPr>
          <p:cNvPr id="621" name="Google Shape;621;p61"/>
          <p:cNvSpPr/>
          <p:nvPr/>
        </p:nvSpPr>
        <p:spPr>
          <a:xfrm>
            <a:off x="2040263" y="3910825"/>
            <a:ext cx="2789700" cy="11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700">
                <a:solidFill>
                  <a:schemeClr val="dk2"/>
                </a:solidFill>
                <a:latin typeface="Source Sans Pro"/>
                <a:ea typeface="Source Sans Pro"/>
                <a:cs typeface="Source Sans Pro"/>
                <a:sym typeface="Source Sans Pro"/>
              </a:rPr>
              <a:t>i</a:t>
            </a:r>
            <a:endParaRPr>
              <a:latin typeface="Source Sans Pro"/>
              <a:ea typeface="Source Sans Pro"/>
              <a:cs typeface="Source Sans Pro"/>
              <a:sym typeface="Source Sans Pro"/>
            </a:endParaRPr>
          </a:p>
        </p:txBody>
      </p:sp>
      <p:sp>
        <p:nvSpPr>
          <p:cNvPr id="622" name="Google Shape;622;p61"/>
          <p:cNvSpPr txBox="1"/>
          <p:nvPr/>
        </p:nvSpPr>
        <p:spPr>
          <a:xfrm>
            <a:off x="2311500" y="3987675"/>
            <a:ext cx="23760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Google Drive</a:t>
            </a:r>
            <a:endParaRPr sz="9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900">
                <a:solidFill>
                  <a:schemeClr val="dk2"/>
                </a:solidFill>
                <a:latin typeface="Source Sans Pro"/>
                <a:ea typeface="Source Sans Pro"/>
                <a:cs typeface="Source Sans Pro"/>
                <a:sym typeface="Source Sans Pro"/>
              </a:rPr>
              <a:t>data/ML/NERC_GIC/Dataset</a:t>
            </a:r>
            <a:endParaRPr sz="900">
              <a:solidFill>
                <a:schemeClr val="dk2"/>
              </a:solidFill>
              <a:latin typeface="Source Sans Pro"/>
              <a:ea typeface="Source Sans Pro"/>
              <a:cs typeface="Source Sans Pro"/>
              <a:sym typeface="Source Sans Pro"/>
            </a:endParaRPr>
          </a:p>
        </p:txBody>
      </p:sp>
      <p:sp>
        <p:nvSpPr>
          <p:cNvPr id="623" name="Google Shape;623;p61"/>
          <p:cNvSpPr/>
          <p:nvPr/>
        </p:nvSpPr>
        <p:spPr>
          <a:xfrm>
            <a:off x="2465214" y="4481025"/>
            <a:ext cx="4911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624" name="Google Shape;624;p61"/>
          <p:cNvSpPr/>
          <p:nvPr/>
        </p:nvSpPr>
        <p:spPr>
          <a:xfrm>
            <a:off x="2632051" y="4567725"/>
            <a:ext cx="4911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625" name="Google Shape;625;p61"/>
          <p:cNvSpPr/>
          <p:nvPr/>
        </p:nvSpPr>
        <p:spPr>
          <a:xfrm>
            <a:off x="2796639" y="4694025"/>
            <a:ext cx="491100" cy="213000"/>
          </a:xfrm>
          <a:prstGeom prst="round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600">
                <a:solidFill>
                  <a:schemeClr val="dk2"/>
                </a:solidFill>
                <a:latin typeface="Source Sans Pro"/>
                <a:ea typeface="Source Sans Pro"/>
                <a:cs typeface="Source Sans Pro"/>
                <a:sym typeface="Source Sans Pro"/>
              </a:rPr>
              <a:t>.csv</a:t>
            </a:r>
            <a:endParaRPr>
              <a:latin typeface="Source Sans Pro"/>
              <a:ea typeface="Source Sans Pro"/>
              <a:cs typeface="Source Sans Pro"/>
              <a:sym typeface="Source Sans Pro"/>
            </a:endParaRPr>
          </a:p>
        </p:txBody>
      </p:sp>
      <p:sp>
        <p:nvSpPr>
          <p:cNvPr id="626" name="Google Shape;626;p61"/>
          <p:cNvSpPr txBox="1"/>
          <p:nvPr/>
        </p:nvSpPr>
        <p:spPr>
          <a:xfrm>
            <a:off x="3376763" y="4396825"/>
            <a:ext cx="121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Source Sans Pro"/>
                <a:ea typeface="Source Sans Pro"/>
                <a:cs typeface="Source Sans Pro"/>
                <a:sym typeface="Source Sans Pro"/>
              </a:rPr>
              <a:t>Containing Datasets ready from 2013-2023</a:t>
            </a:r>
            <a:endParaRPr/>
          </a:p>
        </p:txBody>
      </p:sp>
      <p:cxnSp>
        <p:nvCxnSpPr>
          <p:cNvPr id="627" name="Google Shape;627;p61"/>
          <p:cNvCxnSpPr>
            <a:stCxn id="611" idx="1"/>
            <a:endCxn id="621" idx="3"/>
          </p:cNvCxnSpPr>
          <p:nvPr/>
        </p:nvCxnSpPr>
        <p:spPr>
          <a:xfrm rot="10800000">
            <a:off x="4829850" y="4473228"/>
            <a:ext cx="3542100" cy="22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UW ENGINE Team and Research Areas</a:t>
            </a:r>
            <a:endParaRPr/>
          </a:p>
        </p:txBody>
      </p:sp>
      <p:sp>
        <p:nvSpPr>
          <p:cNvPr id="91" name="Google Shape;91;p17"/>
          <p:cNvSpPr txBox="1"/>
          <p:nvPr>
            <p:ph idx="1" type="body"/>
          </p:nvPr>
        </p:nvSpPr>
        <p:spPr>
          <a:xfrm>
            <a:off x="467550" y="1068413"/>
            <a:ext cx="6000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Team Breakdown</a:t>
            </a:r>
            <a:endParaRPr b="1" sz="1600"/>
          </a:p>
          <a:p>
            <a:pPr indent="-330200" lvl="0" marL="457200" rtl="0" algn="l">
              <a:spcBef>
                <a:spcPts val="1200"/>
              </a:spcBef>
              <a:spcAft>
                <a:spcPts val="0"/>
              </a:spcAft>
              <a:buSzPts val="1600"/>
              <a:buAutoNum type="arabicPeriod"/>
            </a:pPr>
            <a:r>
              <a:rPr b="1" lang="en" sz="1600"/>
              <a:t>Extreme Value Analysis</a:t>
            </a:r>
            <a:endParaRPr b="1" sz="1600"/>
          </a:p>
          <a:p>
            <a:pPr indent="-317500" lvl="1" marL="914400" rtl="0" algn="l">
              <a:spcBef>
                <a:spcPts val="0"/>
              </a:spcBef>
              <a:spcAft>
                <a:spcPts val="0"/>
              </a:spcAft>
              <a:buSzPts val="1400"/>
              <a:buChar char="○"/>
            </a:pPr>
            <a:r>
              <a:rPr lang="en" sz="1400"/>
              <a:t>Chris (Jui-Wei) Chang</a:t>
            </a:r>
            <a:endParaRPr sz="1400"/>
          </a:p>
          <a:p>
            <a:pPr indent="-317500" lvl="1" marL="914400" rtl="0" algn="l">
              <a:spcBef>
                <a:spcPts val="0"/>
              </a:spcBef>
              <a:spcAft>
                <a:spcPts val="0"/>
              </a:spcAft>
              <a:buSzPts val="1400"/>
              <a:buChar char="○"/>
            </a:pPr>
            <a:r>
              <a:rPr lang="en" sz="1400"/>
              <a:t>Amy (Shiyun) Zhou</a:t>
            </a:r>
            <a:br>
              <a:rPr lang="en" sz="1400"/>
            </a:br>
            <a:endParaRPr sz="1400"/>
          </a:p>
          <a:p>
            <a:pPr indent="-330200" lvl="0" marL="457200" rtl="0" algn="l">
              <a:spcBef>
                <a:spcPts val="0"/>
              </a:spcBef>
              <a:spcAft>
                <a:spcPts val="0"/>
              </a:spcAft>
              <a:buSzPts val="1600"/>
              <a:buAutoNum type="arabicPeriod"/>
            </a:pPr>
            <a:r>
              <a:rPr b="1" lang="en" sz="1600"/>
              <a:t>Network Analysis</a:t>
            </a:r>
            <a:endParaRPr b="1" sz="1600"/>
          </a:p>
          <a:p>
            <a:pPr indent="-317500" lvl="1" marL="914400" rtl="0" algn="l">
              <a:spcBef>
                <a:spcPts val="0"/>
              </a:spcBef>
              <a:spcAft>
                <a:spcPts val="0"/>
              </a:spcAft>
              <a:buSzPts val="1400"/>
              <a:buChar char="○"/>
            </a:pPr>
            <a:r>
              <a:rPr lang="en" sz="1400"/>
              <a:t>Sean Jung</a:t>
            </a:r>
            <a:endParaRPr sz="1400"/>
          </a:p>
          <a:p>
            <a:pPr indent="-317500" lvl="1" marL="914400" rtl="0" algn="l">
              <a:spcBef>
                <a:spcPts val="0"/>
              </a:spcBef>
              <a:spcAft>
                <a:spcPts val="0"/>
              </a:spcAft>
              <a:buSzPts val="1400"/>
              <a:buChar char="○"/>
            </a:pPr>
            <a:r>
              <a:rPr lang="en" sz="1400"/>
              <a:t>Doria (Jiaqi) Dong</a:t>
            </a:r>
            <a:br>
              <a:rPr lang="en" sz="1400"/>
            </a:br>
            <a:endParaRPr sz="1400"/>
          </a:p>
          <a:p>
            <a:pPr indent="-330200" lvl="0" marL="457200" rtl="0" algn="l">
              <a:spcBef>
                <a:spcPts val="0"/>
              </a:spcBef>
              <a:spcAft>
                <a:spcPts val="0"/>
              </a:spcAft>
              <a:buSzPts val="1600"/>
              <a:buAutoNum type="arabicPeriod"/>
            </a:pPr>
            <a:r>
              <a:rPr b="1" lang="en" sz="1600"/>
              <a:t>Machine Learning</a:t>
            </a:r>
            <a:endParaRPr b="1" sz="1600"/>
          </a:p>
          <a:p>
            <a:pPr indent="-317500" lvl="1" marL="914400" rtl="0" algn="l">
              <a:spcBef>
                <a:spcPts val="0"/>
              </a:spcBef>
              <a:spcAft>
                <a:spcPts val="0"/>
              </a:spcAft>
              <a:buSzPts val="1400"/>
              <a:buChar char="○"/>
            </a:pPr>
            <a:r>
              <a:rPr lang="en" sz="1400"/>
              <a:t>Long Thanh Nguyen</a:t>
            </a:r>
            <a:endParaRPr sz="1400"/>
          </a:p>
          <a:p>
            <a:pPr indent="-317500" lvl="1" marL="914400" rtl="0" algn="l">
              <a:spcBef>
                <a:spcPts val="0"/>
              </a:spcBef>
              <a:spcAft>
                <a:spcPts val="0"/>
              </a:spcAft>
              <a:buSzPts val="1400"/>
              <a:buChar char="○"/>
            </a:pPr>
            <a:r>
              <a:rPr lang="en" sz="1400"/>
              <a:t>Mazzy Chen</a:t>
            </a:r>
            <a:endParaRPr sz="1400"/>
          </a:p>
          <a:p>
            <a:pPr indent="-317500" lvl="1" marL="914400" rtl="0" algn="l">
              <a:spcBef>
                <a:spcPts val="0"/>
              </a:spcBef>
              <a:spcAft>
                <a:spcPts val="0"/>
              </a:spcAft>
              <a:buSzPts val="1400"/>
              <a:buChar char="○"/>
            </a:pPr>
            <a:r>
              <a:rPr lang="en" sz="1400"/>
              <a:t>Tung Thanh Dang</a:t>
            </a:r>
            <a:endParaRPr sz="1400"/>
          </a:p>
        </p:txBody>
      </p:sp>
      <p:sp>
        <p:nvSpPr>
          <p:cNvPr id="92" name="Google Shape;92;p17"/>
          <p:cNvSpPr txBox="1"/>
          <p:nvPr>
            <p:ph idx="2" type="body"/>
          </p:nvPr>
        </p:nvSpPr>
        <p:spPr>
          <a:xfrm>
            <a:off x="4668600" y="1068413"/>
            <a:ext cx="89145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500"/>
              <a:t>Primary </a:t>
            </a:r>
            <a:r>
              <a:rPr b="1" lang="en" sz="1500"/>
              <a:t>Datasets:</a:t>
            </a:r>
            <a:endParaRPr b="1" sz="1500"/>
          </a:p>
          <a:p>
            <a:pPr indent="-323850" lvl="0" marL="457200" rtl="0" algn="l">
              <a:lnSpc>
                <a:spcPct val="95000"/>
              </a:lnSpc>
              <a:spcBef>
                <a:spcPts val="1200"/>
              </a:spcBef>
              <a:spcAft>
                <a:spcPts val="0"/>
              </a:spcAft>
              <a:buSzPts val="1500"/>
              <a:buChar char="●"/>
            </a:pPr>
            <a:r>
              <a:rPr b="1" lang="en" sz="1500"/>
              <a:t>SuperMAG (1970-present)</a:t>
            </a:r>
            <a:endParaRPr b="1" sz="1500"/>
          </a:p>
          <a:p>
            <a:pPr indent="-311150" lvl="1" marL="914400" rtl="0" algn="l">
              <a:lnSpc>
                <a:spcPct val="95000"/>
              </a:lnSpc>
              <a:spcBef>
                <a:spcPts val="0"/>
              </a:spcBef>
              <a:spcAft>
                <a:spcPts val="0"/>
              </a:spcAft>
              <a:buSzPts val="1300"/>
              <a:buChar char="○"/>
            </a:pPr>
            <a:r>
              <a:rPr lang="en" sz="1300"/>
              <a:t>Super Magnetospheric Automated Geophysical Observatory (SuperMAG)</a:t>
            </a:r>
            <a:endParaRPr sz="1300"/>
          </a:p>
          <a:p>
            <a:pPr indent="-311150" lvl="1" marL="914400" rtl="0" algn="l">
              <a:lnSpc>
                <a:spcPct val="95000"/>
              </a:lnSpc>
              <a:spcBef>
                <a:spcPts val="0"/>
              </a:spcBef>
              <a:spcAft>
                <a:spcPts val="0"/>
              </a:spcAft>
              <a:buSzPts val="1300"/>
              <a:buChar char="○"/>
            </a:pPr>
            <a:r>
              <a:rPr lang="en" sz="1300"/>
              <a:t>Provides global magnetic field observations from multiple international entities, organized by John Hopkins Applied Physics Laboratory.</a:t>
            </a:r>
            <a:br>
              <a:rPr lang="en" sz="1300"/>
            </a:br>
            <a:endParaRPr sz="1300"/>
          </a:p>
          <a:p>
            <a:pPr indent="-323850" lvl="0" marL="457200" rtl="0" algn="l">
              <a:lnSpc>
                <a:spcPct val="95000"/>
              </a:lnSpc>
              <a:spcBef>
                <a:spcPts val="0"/>
              </a:spcBef>
              <a:spcAft>
                <a:spcPts val="0"/>
              </a:spcAft>
              <a:buSzPts val="1500"/>
              <a:buChar char="●"/>
            </a:pPr>
            <a:r>
              <a:rPr b="1" lang="en" sz="1500"/>
              <a:t>OMNIWeb NASA  (1963-present)</a:t>
            </a:r>
            <a:endParaRPr b="1" sz="1500"/>
          </a:p>
          <a:p>
            <a:pPr indent="-311150" lvl="1" marL="914400" rtl="0" algn="l">
              <a:lnSpc>
                <a:spcPct val="95000"/>
              </a:lnSpc>
              <a:spcBef>
                <a:spcPts val="0"/>
              </a:spcBef>
              <a:spcAft>
                <a:spcPts val="0"/>
              </a:spcAft>
              <a:buSzPts val="1300"/>
              <a:buChar char="○"/>
            </a:pPr>
            <a:r>
              <a:rPr lang="en" sz="1300"/>
              <a:t>Observations and Measurements of the Interplanetary Medium (OMNI)</a:t>
            </a:r>
            <a:endParaRPr sz="1300"/>
          </a:p>
          <a:p>
            <a:pPr indent="-311150" lvl="1" marL="914400" rtl="0" algn="l">
              <a:lnSpc>
                <a:spcPct val="95000"/>
              </a:lnSpc>
              <a:spcBef>
                <a:spcPts val="0"/>
              </a:spcBef>
              <a:spcAft>
                <a:spcPts val="0"/>
              </a:spcAft>
              <a:buSzPts val="1300"/>
              <a:buChar char="○"/>
            </a:pPr>
            <a:r>
              <a:rPr lang="en" sz="1300"/>
              <a:t>Provides </a:t>
            </a:r>
            <a:r>
              <a:rPr lang="en" sz="1300"/>
              <a:t>interplanetary</a:t>
            </a:r>
            <a:r>
              <a:rPr lang="en" sz="1300"/>
              <a:t> </a:t>
            </a:r>
            <a:r>
              <a:rPr lang="en" sz="1300"/>
              <a:t>magnetic</a:t>
            </a:r>
            <a:r>
              <a:rPr lang="en" sz="1300"/>
              <a:t> field (IMF) data, solar energetic particle (SEP) data, geomagnetic indices, and other </a:t>
            </a:r>
            <a:r>
              <a:rPr lang="en" sz="1300"/>
              <a:t>field data from spacecraft in geocentric orbit detecting solar winds</a:t>
            </a:r>
            <a:br>
              <a:rPr lang="en" sz="1300"/>
            </a:br>
            <a:endParaRPr sz="1300"/>
          </a:p>
          <a:p>
            <a:pPr indent="-323850" lvl="0" marL="457200" rtl="0" algn="l">
              <a:lnSpc>
                <a:spcPct val="95000"/>
              </a:lnSpc>
              <a:spcBef>
                <a:spcPts val="0"/>
              </a:spcBef>
              <a:spcAft>
                <a:spcPts val="0"/>
              </a:spcAft>
              <a:buSzPts val="1500"/>
              <a:buChar char="●"/>
            </a:pPr>
            <a:r>
              <a:rPr b="1" lang="en" sz="1500"/>
              <a:t>NERC GIC (2013-present)</a:t>
            </a:r>
            <a:endParaRPr b="1" sz="1500"/>
          </a:p>
          <a:p>
            <a:pPr indent="-311150" lvl="1" marL="914400" rtl="0" algn="l">
              <a:lnSpc>
                <a:spcPct val="95000"/>
              </a:lnSpc>
              <a:spcBef>
                <a:spcPts val="0"/>
              </a:spcBef>
              <a:spcAft>
                <a:spcPts val="0"/>
              </a:spcAft>
              <a:buSzPts val="1300"/>
              <a:buChar char="○"/>
            </a:pPr>
            <a:r>
              <a:rPr lang="en" sz="1300"/>
              <a:t>North American Electricity Reliability Corporation (NERC) Geomagnetic Disturbance Incidents (GMD)</a:t>
            </a:r>
            <a:endParaRPr sz="1300"/>
          </a:p>
          <a:p>
            <a:pPr indent="-311150" lvl="1" marL="914400" rtl="0" algn="l">
              <a:lnSpc>
                <a:spcPct val="95000"/>
              </a:lnSpc>
              <a:spcBef>
                <a:spcPts val="0"/>
              </a:spcBef>
              <a:spcAft>
                <a:spcPts val="0"/>
              </a:spcAft>
              <a:buSzPts val="1300"/>
              <a:buChar char="○"/>
            </a:pPr>
            <a:r>
              <a:rPr lang="en" sz="1300"/>
              <a:t>Provides geomagnetically induced currents (GICs) on U.S electrical power grid.</a:t>
            </a:r>
            <a:endParaRPr sz="1300"/>
          </a:p>
        </p:txBody>
      </p:sp>
      <p:pic>
        <p:nvPicPr>
          <p:cNvPr id="93" name="Google Shape;93;p17"/>
          <p:cNvPicPr preferRelativeResize="0"/>
          <p:nvPr/>
        </p:nvPicPr>
        <p:blipFill>
          <a:blip r:embed="rId3">
            <a:alphaModFix/>
          </a:blip>
          <a:stretch>
            <a:fillRect/>
          </a:stretch>
        </p:blipFill>
        <p:spPr>
          <a:xfrm>
            <a:off x="9814002" y="1236975"/>
            <a:ext cx="1482025" cy="466650"/>
          </a:xfrm>
          <a:prstGeom prst="rect">
            <a:avLst/>
          </a:prstGeom>
          <a:noFill/>
          <a:ln>
            <a:noFill/>
          </a:ln>
        </p:spPr>
      </p:pic>
      <p:pic>
        <p:nvPicPr>
          <p:cNvPr id="94" name="Google Shape;94;p17"/>
          <p:cNvPicPr preferRelativeResize="0"/>
          <p:nvPr/>
        </p:nvPicPr>
        <p:blipFill>
          <a:blip r:embed="rId4">
            <a:alphaModFix/>
          </a:blip>
          <a:stretch>
            <a:fillRect/>
          </a:stretch>
        </p:blipFill>
        <p:spPr>
          <a:xfrm>
            <a:off x="10083185" y="3955901"/>
            <a:ext cx="875820" cy="280675"/>
          </a:xfrm>
          <a:prstGeom prst="rect">
            <a:avLst/>
          </a:prstGeom>
          <a:noFill/>
          <a:ln>
            <a:noFill/>
          </a:ln>
        </p:spPr>
      </p:pic>
      <p:pic>
        <p:nvPicPr>
          <p:cNvPr id="95" name="Google Shape;95;p17"/>
          <p:cNvPicPr preferRelativeResize="0"/>
          <p:nvPr/>
        </p:nvPicPr>
        <p:blipFill>
          <a:blip r:embed="rId5">
            <a:alphaModFix/>
          </a:blip>
          <a:stretch>
            <a:fillRect/>
          </a:stretch>
        </p:blipFill>
        <p:spPr>
          <a:xfrm>
            <a:off x="9987638" y="2725763"/>
            <a:ext cx="1250535" cy="269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2"/>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Devices and Stations Mapping</a:t>
            </a:r>
            <a:endParaRPr/>
          </a:p>
        </p:txBody>
      </p:sp>
      <p:sp>
        <p:nvSpPr>
          <p:cNvPr id="633" name="Google Shape;633;p62"/>
          <p:cNvSpPr txBox="1"/>
          <p:nvPr>
            <p:ph idx="1" type="body"/>
          </p:nvPr>
        </p:nvSpPr>
        <p:spPr>
          <a:xfrm>
            <a:off x="9788025" y="1152475"/>
            <a:ext cx="3460500" cy="31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Station(Center): (38.5, 263.7)</a:t>
            </a:r>
            <a:endParaRPr/>
          </a:p>
          <a:p>
            <a:pPr indent="0" lvl="0" marL="0" rtl="0" algn="l">
              <a:spcBef>
                <a:spcPts val="1200"/>
              </a:spcBef>
              <a:spcAft>
                <a:spcPts val="0"/>
              </a:spcAft>
              <a:buNone/>
            </a:pPr>
            <a:r>
              <a:rPr lang="en"/>
              <a:t>Devices(around):</a:t>
            </a:r>
            <a:endParaRPr/>
          </a:p>
          <a:p>
            <a:pPr indent="0" lvl="0" marL="0" rtl="0" algn="l">
              <a:spcBef>
                <a:spcPts val="1200"/>
              </a:spcBef>
              <a:spcAft>
                <a:spcPts val="1200"/>
              </a:spcAft>
              <a:buNone/>
            </a:pPr>
            <a:r>
              <a:rPr lang="en"/>
              <a:t>{(34.1, 206.8), (32.6, 262.8), (31.4, 264.6), (34.9, 270), (35.3, 270.2), (36.2, 271.2), …}</a:t>
            </a:r>
            <a:endParaRPr/>
          </a:p>
        </p:txBody>
      </p:sp>
      <p:pic>
        <p:nvPicPr>
          <p:cNvPr id="634" name="Google Shape;634;p62"/>
          <p:cNvPicPr preferRelativeResize="0"/>
          <p:nvPr/>
        </p:nvPicPr>
        <p:blipFill>
          <a:blip r:embed="rId3">
            <a:alphaModFix/>
          </a:blip>
          <a:stretch>
            <a:fillRect/>
          </a:stretch>
        </p:blipFill>
        <p:spPr>
          <a:xfrm>
            <a:off x="467548" y="1152475"/>
            <a:ext cx="6167974" cy="31273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3"/>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and Test Datasets split</a:t>
            </a:r>
            <a:endParaRPr/>
          </a:p>
        </p:txBody>
      </p:sp>
      <p:sp>
        <p:nvSpPr>
          <p:cNvPr id="640" name="Google Shape;640;p63"/>
          <p:cNvSpPr txBox="1"/>
          <p:nvPr>
            <p:ph idx="1" type="body"/>
          </p:nvPr>
        </p:nvSpPr>
        <p:spPr>
          <a:xfrm>
            <a:off x="6376125" y="1152475"/>
            <a:ext cx="6872400" cy="39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Training Datasets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Test Datasets</a:t>
            </a:r>
            <a:endParaRPr/>
          </a:p>
        </p:txBody>
      </p:sp>
      <p:pic>
        <p:nvPicPr>
          <p:cNvPr id="641" name="Google Shape;641;p63"/>
          <p:cNvPicPr preferRelativeResize="0"/>
          <p:nvPr/>
        </p:nvPicPr>
        <p:blipFill>
          <a:blip r:embed="rId3">
            <a:alphaModFix/>
          </a:blip>
          <a:stretch>
            <a:fillRect/>
          </a:stretch>
        </p:blipFill>
        <p:spPr>
          <a:xfrm>
            <a:off x="886350" y="1152475"/>
            <a:ext cx="5284238" cy="3918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4"/>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Multivariate Linear Regression for GIC</a:t>
            </a:r>
            <a:endParaRPr/>
          </a:p>
        </p:txBody>
      </p:sp>
      <p:sp>
        <p:nvSpPr>
          <p:cNvPr id="647" name="Google Shape;647;p64"/>
          <p:cNvSpPr txBox="1"/>
          <p:nvPr>
            <p:ph idx="1" type="body"/>
          </p:nvPr>
        </p:nvSpPr>
        <p:spPr>
          <a:xfrm>
            <a:off x="467550" y="1152475"/>
            <a:ext cx="12780900" cy="38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1200"/>
              <a:t>Dataset:</a:t>
            </a:r>
            <a:endParaRPr sz="1200"/>
          </a:p>
          <a:p>
            <a:pPr indent="-304800" lvl="0" marL="457200" rtl="0" algn="l">
              <a:spcBef>
                <a:spcPts val="1200"/>
              </a:spcBef>
              <a:spcAft>
                <a:spcPts val="0"/>
              </a:spcAft>
              <a:buSzPts val="1200"/>
              <a:buChar char="●"/>
            </a:pPr>
            <a:r>
              <a:rPr lang="en" sz="1200"/>
              <a:t>Features: datetime , mlon, mlat, mlt, dbn_nez,  dbe_nez</a:t>
            </a:r>
            <a:endParaRPr sz="1200"/>
          </a:p>
          <a:p>
            <a:pPr indent="-304800" lvl="0" marL="457200" rtl="0" algn="l">
              <a:spcBef>
                <a:spcPts val="0"/>
              </a:spcBef>
              <a:spcAft>
                <a:spcPts val="0"/>
              </a:spcAft>
              <a:buSzPts val="1200"/>
              <a:buChar char="●"/>
            </a:pPr>
            <a:r>
              <a:rPr lang="en" sz="1200"/>
              <a:t>Target: GICMeasured</a:t>
            </a:r>
            <a:endParaRPr sz="1200"/>
          </a:p>
          <a:p>
            <a:pPr indent="0" lvl="0" marL="0" rtl="0" algn="l">
              <a:spcBef>
                <a:spcPts val="1200"/>
              </a:spcBef>
              <a:spcAft>
                <a:spcPts val="0"/>
              </a:spcAft>
              <a:buNone/>
            </a:pPr>
            <a:r>
              <a:rPr b="1" lang="en" sz="1200"/>
              <a:t>Current Experiment Result:</a:t>
            </a:r>
            <a:endParaRPr b="1" sz="1200"/>
          </a:p>
          <a:p>
            <a:pPr indent="0" lvl="0" marL="0" rtl="0" algn="l">
              <a:spcBef>
                <a:spcPts val="1200"/>
              </a:spcBef>
              <a:spcAft>
                <a:spcPts val="0"/>
              </a:spcAft>
              <a:buNone/>
            </a:pPr>
            <a:r>
              <a:t/>
            </a:r>
            <a:endParaRPr b="1" sz="1200"/>
          </a:p>
          <a:p>
            <a:pPr indent="0" lvl="0" marL="0" rtl="0" algn="l">
              <a:spcBef>
                <a:spcPts val="1200"/>
              </a:spcBef>
              <a:spcAft>
                <a:spcPts val="0"/>
              </a:spcAft>
              <a:buNone/>
            </a:pPr>
            <a:r>
              <a:t/>
            </a:r>
            <a:endParaRPr b="1" sz="1200"/>
          </a:p>
          <a:p>
            <a:pPr indent="0" lvl="0" marL="0" rtl="0" algn="l">
              <a:spcBef>
                <a:spcPts val="1200"/>
              </a:spcBef>
              <a:spcAft>
                <a:spcPts val="1200"/>
              </a:spcAft>
              <a:buNone/>
            </a:pPr>
            <a:r>
              <a:t/>
            </a:r>
            <a:endParaRPr/>
          </a:p>
        </p:txBody>
      </p:sp>
      <p:graphicFrame>
        <p:nvGraphicFramePr>
          <p:cNvPr id="648" name="Google Shape;648;p64"/>
          <p:cNvGraphicFramePr/>
          <p:nvPr/>
        </p:nvGraphicFramePr>
        <p:xfrm>
          <a:off x="551813" y="2571750"/>
          <a:ext cx="3000000" cy="3000000"/>
        </p:xfrm>
        <a:graphic>
          <a:graphicData uri="http://schemas.openxmlformats.org/drawingml/2006/table">
            <a:tbl>
              <a:tblPr>
                <a:noFill/>
                <a:tableStyleId>{114058C1-FBB9-4E3D-AD23-890239CF2E4B}</a:tableStyleId>
              </a:tblPr>
              <a:tblGrid>
                <a:gridCol w="5429250"/>
                <a:gridCol w="5429250"/>
              </a:tblGrid>
              <a:tr h="100000">
                <a:tc>
                  <a:txBody>
                    <a:bodyPr/>
                    <a:lstStyle/>
                    <a:p>
                      <a:pPr indent="0" lvl="0" marL="0" rtl="0" algn="l">
                        <a:spcBef>
                          <a:spcPts val="0"/>
                        </a:spcBef>
                        <a:spcAft>
                          <a:spcPts val="0"/>
                        </a:spcAft>
                        <a:buNone/>
                      </a:pPr>
                      <a:r>
                        <a:rPr lang="en"/>
                        <a:t>Mean Square Error(MSE)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4.08974801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Mean Absolute Error(MAE)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2"/>
                          </a:solidFill>
                          <a:highlight>
                            <a:srgbClr val="FFFFFF"/>
                          </a:highlight>
                        </a:rPr>
                        <a:t>2.08750422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5"/>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Graph</a:t>
            </a:r>
            <a:endParaRPr/>
          </a:p>
        </p:txBody>
      </p:sp>
      <p:sp>
        <p:nvSpPr>
          <p:cNvPr id="654" name="Google Shape;654;p65"/>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5" name="Google Shape;655;p65"/>
          <p:cNvPicPr preferRelativeResize="0"/>
          <p:nvPr/>
        </p:nvPicPr>
        <p:blipFill>
          <a:blip r:embed="rId3">
            <a:alphaModFix/>
          </a:blip>
          <a:stretch>
            <a:fillRect/>
          </a:stretch>
        </p:blipFill>
        <p:spPr>
          <a:xfrm>
            <a:off x="467551" y="1152475"/>
            <a:ext cx="3567151" cy="3148476"/>
          </a:xfrm>
          <a:prstGeom prst="rect">
            <a:avLst/>
          </a:prstGeom>
          <a:noFill/>
          <a:ln>
            <a:noFill/>
          </a:ln>
        </p:spPr>
      </p:pic>
      <p:pic>
        <p:nvPicPr>
          <p:cNvPr id="656" name="Google Shape;656;p65"/>
          <p:cNvPicPr preferRelativeResize="0"/>
          <p:nvPr/>
        </p:nvPicPr>
        <p:blipFill>
          <a:blip r:embed="rId4">
            <a:alphaModFix/>
          </a:blip>
          <a:stretch>
            <a:fillRect/>
          </a:stretch>
        </p:blipFill>
        <p:spPr>
          <a:xfrm>
            <a:off x="6354788" y="1152475"/>
            <a:ext cx="3373829" cy="30403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6"/>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Kernel Density Plot</a:t>
            </a:r>
            <a:endParaRPr/>
          </a:p>
        </p:txBody>
      </p:sp>
      <p:sp>
        <p:nvSpPr>
          <p:cNvPr id="662" name="Google Shape;662;p66"/>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3" name="Google Shape;663;p66"/>
          <p:cNvPicPr preferRelativeResize="0"/>
          <p:nvPr/>
        </p:nvPicPr>
        <p:blipFill>
          <a:blip r:embed="rId3">
            <a:alphaModFix/>
          </a:blip>
          <a:stretch>
            <a:fillRect/>
          </a:stretch>
        </p:blipFill>
        <p:spPr>
          <a:xfrm>
            <a:off x="467550" y="1152475"/>
            <a:ext cx="3841564" cy="3416400"/>
          </a:xfrm>
          <a:prstGeom prst="rect">
            <a:avLst/>
          </a:prstGeom>
          <a:noFill/>
          <a:ln>
            <a:noFill/>
          </a:ln>
        </p:spPr>
      </p:pic>
      <p:pic>
        <p:nvPicPr>
          <p:cNvPr id="664" name="Google Shape;664;p66"/>
          <p:cNvPicPr preferRelativeResize="0"/>
          <p:nvPr/>
        </p:nvPicPr>
        <p:blipFill>
          <a:blip r:embed="rId4">
            <a:alphaModFix/>
          </a:blip>
          <a:stretch>
            <a:fillRect/>
          </a:stretch>
        </p:blipFill>
        <p:spPr>
          <a:xfrm>
            <a:off x="6397351" y="1152475"/>
            <a:ext cx="3918813" cy="34163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Random Forest Model</a:t>
            </a:r>
            <a:r>
              <a:rPr lang="en"/>
              <a:t> for GIC</a:t>
            </a:r>
            <a:endParaRPr/>
          </a:p>
        </p:txBody>
      </p:sp>
      <p:sp>
        <p:nvSpPr>
          <p:cNvPr id="670" name="Google Shape;670;p67"/>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Hyperparameter: n_estimators=100, max_depth=30, random_state=2</a:t>
            </a:r>
            <a:endParaRPr b="1" sz="1200"/>
          </a:p>
          <a:p>
            <a:pPr indent="0" lvl="0" marL="0" rtl="0" algn="l">
              <a:spcBef>
                <a:spcPts val="1200"/>
              </a:spcBef>
              <a:spcAft>
                <a:spcPts val="1200"/>
              </a:spcAft>
              <a:buNone/>
            </a:pPr>
            <a:r>
              <a:t/>
            </a:r>
            <a:endParaRPr b="1" sz="1200"/>
          </a:p>
        </p:txBody>
      </p:sp>
      <p:graphicFrame>
        <p:nvGraphicFramePr>
          <p:cNvPr id="671" name="Google Shape;671;p67"/>
          <p:cNvGraphicFramePr/>
          <p:nvPr/>
        </p:nvGraphicFramePr>
        <p:xfrm>
          <a:off x="1428750" y="2190750"/>
          <a:ext cx="3000000" cy="3000000"/>
        </p:xfrm>
        <a:graphic>
          <a:graphicData uri="http://schemas.openxmlformats.org/drawingml/2006/table">
            <a:tbl>
              <a:tblPr>
                <a:noFill/>
                <a:tableStyleId>{114058C1-FBB9-4E3D-AD23-890239CF2E4B}</a:tableStyleId>
              </a:tblPr>
              <a:tblGrid>
                <a:gridCol w="5429250"/>
                <a:gridCol w="5429250"/>
              </a:tblGrid>
              <a:tr h="381000">
                <a:tc>
                  <a:txBody>
                    <a:bodyPr/>
                    <a:lstStyle/>
                    <a:p>
                      <a:pPr indent="0" lvl="0" marL="0" rtl="0" algn="l">
                        <a:spcBef>
                          <a:spcPts val="0"/>
                        </a:spcBef>
                        <a:spcAft>
                          <a:spcPts val="0"/>
                        </a:spcAft>
                        <a:buClr>
                          <a:schemeClr val="dk2"/>
                        </a:buClr>
                        <a:buSzPts val="1100"/>
                        <a:buFont typeface="Arial"/>
                        <a:buNone/>
                      </a:pPr>
                      <a:r>
                        <a:rPr lang="en">
                          <a:solidFill>
                            <a:schemeClr val="dk2"/>
                          </a:solidFill>
                        </a:rPr>
                        <a:t>Mean Square Error(MSE)</a:t>
                      </a:r>
                      <a:endParaRPr/>
                    </a:p>
                  </a:txBody>
                  <a:tcPr marT="91425" marB="91425" marR="91425" marL="91425"/>
                </a:tc>
                <a:tc>
                  <a:txBody>
                    <a:bodyPr/>
                    <a:lstStyle/>
                    <a:p>
                      <a:pPr indent="0" lvl="0" marL="0" rtl="0" algn="l">
                        <a:spcBef>
                          <a:spcPts val="0"/>
                        </a:spcBef>
                        <a:spcAft>
                          <a:spcPts val="0"/>
                        </a:spcAft>
                        <a:buNone/>
                      </a:pPr>
                      <a:r>
                        <a:rPr lang="en"/>
                        <a:t>5.82316737</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en">
                          <a:solidFill>
                            <a:schemeClr val="dk2"/>
                          </a:solidFill>
                        </a:rPr>
                        <a:t>Mean Absolute Error(MAE)</a:t>
                      </a:r>
                      <a:endParaRPr/>
                    </a:p>
                  </a:txBody>
                  <a:tcPr marT="91425" marB="91425" marR="91425" marL="91425"/>
                </a:tc>
                <a:tc>
                  <a:txBody>
                    <a:bodyPr/>
                    <a:lstStyle/>
                    <a:p>
                      <a:pPr indent="0" lvl="0" marL="0" rtl="0" algn="l">
                        <a:spcBef>
                          <a:spcPts val="0"/>
                        </a:spcBef>
                        <a:spcAft>
                          <a:spcPts val="0"/>
                        </a:spcAft>
                        <a:buNone/>
                      </a:pPr>
                      <a:r>
                        <a:rPr lang="en"/>
                        <a:t>2.31942044</a:t>
                      </a:r>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8"/>
          <p:cNvSpPr txBox="1"/>
          <p:nvPr>
            <p:ph idx="4294967295" type="title"/>
          </p:nvPr>
        </p:nvSpPr>
        <p:spPr>
          <a:xfrm>
            <a:off x="467550" y="2571750"/>
            <a:ext cx="127809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467550" y="296600"/>
            <a:ext cx="12780900" cy="7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Extreme Value Analysis </a:t>
            </a:r>
            <a:endParaRPr i="1" sz="1500"/>
          </a:p>
        </p:txBody>
      </p:sp>
      <p:sp>
        <p:nvSpPr>
          <p:cNvPr id="101" name="Google Shape;101;p18"/>
          <p:cNvSpPr txBox="1"/>
          <p:nvPr>
            <p:ph type="title"/>
          </p:nvPr>
        </p:nvSpPr>
        <p:spPr>
          <a:xfrm>
            <a:off x="618975" y="1039700"/>
            <a:ext cx="12629700" cy="3973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Source Sans Pro"/>
              <a:buChar char="●"/>
            </a:pPr>
            <a:r>
              <a:rPr lang="en" sz="1900">
                <a:latin typeface="Source Sans Pro"/>
                <a:ea typeface="Source Sans Pro"/>
                <a:cs typeface="Source Sans Pro"/>
                <a:sym typeface="Source Sans Pro"/>
              </a:rPr>
              <a:t>Objective: </a:t>
            </a:r>
            <a:endParaRPr sz="1900">
              <a:latin typeface="Source Sans Pro"/>
              <a:ea typeface="Source Sans Pro"/>
              <a:cs typeface="Source Sans Pro"/>
              <a:sym typeface="Source Sans Pro"/>
            </a:endParaRPr>
          </a:p>
          <a:p>
            <a:pPr indent="-330200" lvl="1" marL="914400" rtl="0" algn="l">
              <a:spcBef>
                <a:spcPts val="0"/>
              </a:spcBef>
              <a:spcAft>
                <a:spcPts val="0"/>
              </a:spcAft>
              <a:buSzPts val="1600"/>
              <a:buChar char="○"/>
            </a:pPr>
            <a:r>
              <a:rPr b="0" lang="en" sz="1600">
                <a:latin typeface="Source Sans Pro"/>
                <a:ea typeface="Source Sans Pro"/>
                <a:cs typeface="Source Sans Pro"/>
                <a:sym typeface="Source Sans Pro"/>
              </a:rPr>
              <a:t>To analyze </a:t>
            </a:r>
            <a:r>
              <a:rPr lang="en" sz="1600">
                <a:latin typeface="Source Sans Pro"/>
                <a:ea typeface="Source Sans Pro"/>
                <a:cs typeface="Source Sans Pro"/>
                <a:sym typeface="Source Sans Pro"/>
              </a:rPr>
              <a:t>extreme values of solar events for forecasting future events</a:t>
            </a:r>
            <a:r>
              <a:rPr b="0" lang="en" sz="1600">
                <a:latin typeface="Source Sans Pro"/>
                <a:ea typeface="Source Sans Pro"/>
                <a:cs typeface="Source Sans Pro"/>
                <a:sym typeface="Source Sans Pro"/>
              </a:rPr>
              <a:t>.</a:t>
            </a:r>
            <a:br>
              <a:rPr b="0" lang="en" sz="1600">
                <a:latin typeface="Source Sans Pro"/>
                <a:ea typeface="Source Sans Pro"/>
                <a:cs typeface="Source Sans Pro"/>
                <a:sym typeface="Source Sans Pro"/>
              </a:rPr>
            </a:br>
            <a:endParaRPr b="0" sz="1600">
              <a:latin typeface="Source Sans Pro"/>
              <a:ea typeface="Source Sans Pro"/>
              <a:cs typeface="Source Sans Pro"/>
              <a:sym typeface="Source Sans Pro"/>
            </a:endParaRPr>
          </a:p>
          <a:p>
            <a:pPr indent="-349250" lvl="0" marL="457200" rtl="0" algn="l">
              <a:spcBef>
                <a:spcPts val="0"/>
              </a:spcBef>
              <a:spcAft>
                <a:spcPts val="0"/>
              </a:spcAft>
              <a:buSzPts val="1900"/>
              <a:buFont typeface="Source Sans Pro"/>
              <a:buChar char="●"/>
            </a:pPr>
            <a:r>
              <a:rPr lang="en" sz="1900">
                <a:latin typeface="Source Sans Pro"/>
                <a:ea typeface="Source Sans Pro"/>
                <a:cs typeface="Source Sans Pro"/>
                <a:sym typeface="Source Sans Pro"/>
              </a:rPr>
              <a:t>Approach:</a:t>
            </a:r>
            <a:endParaRPr sz="1900">
              <a:latin typeface="Source Sans Pro"/>
              <a:ea typeface="Source Sans Pro"/>
              <a:cs typeface="Source Sans Pro"/>
              <a:sym typeface="Source Sans Pro"/>
            </a:endParaRPr>
          </a:p>
          <a:p>
            <a:pPr indent="-336550" lvl="1" marL="914400" rtl="0" algn="l">
              <a:spcBef>
                <a:spcPts val="0"/>
              </a:spcBef>
              <a:spcAft>
                <a:spcPts val="0"/>
              </a:spcAft>
              <a:buSzPts val="1700"/>
              <a:buChar char="○"/>
            </a:pPr>
            <a:r>
              <a:rPr b="0" lang="en" sz="1700">
                <a:latin typeface="Source Sans Pro"/>
                <a:ea typeface="Source Sans Pro"/>
                <a:cs typeface="Source Sans Pro"/>
                <a:sym typeface="Source Sans Pro"/>
              </a:rPr>
              <a:t>Extract the </a:t>
            </a:r>
            <a:r>
              <a:rPr lang="en" sz="1700">
                <a:latin typeface="Source Sans Pro"/>
                <a:ea typeface="Source Sans Pro"/>
                <a:cs typeface="Source Sans Pro"/>
                <a:sym typeface="Source Sans Pro"/>
              </a:rPr>
              <a:t>extreme values </a:t>
            </a:r>
            <a:r>
              <a:rPr b="0" lang="en" sz="1700">
                <a:latin typeface="Source Sans Pro"/>
                <a:ea typeface="Source Sans Pro"/>
                <a:cs typeface="Source Sans Pro"/>
                <a:sym typeface="Source Sans Pro"/>
              </a:rPr>
              <a:t>of GIC in every station from every events and create a probability distribution curve.</a:t>
            </a:r>
            <a:endParaRPr b="0" sz="1700">
              <a:latin typeface="Source Sans Pro"/>
              <a:ea typeface="Source Sans Pro"/>
              <a:cs typeface="Source Sans Pro"/>
              <a:sym typeface="Source Sans Pro"/>
            </a:endParaRPr>
          </a:p>
          <a:p>
            <a:pPr indent="-336550" lvl="1" marL="914400" rtl="0" algn="l">
              <a:spcBef>
                <a:spcPts val="0"/>
              </a:spcBef>
              <a:spcAft>
                <a:spcPts val="0"/>
              </a:spcAft>
              <a:buSzPts val="1700"/>
              <a:buChar char="○"/>
            </a:pPr>
            <a:r>
              <a:rPr lang="en" sz="1700">
                <a:latin typeface="Source Sans Pro"/>
                <a:ea typeface="Source Sans Pro"/>
                <a:cs typeface="Source Sans Pro"/>
                <a:sym typeface="Source Sans Pro"/>
              </a:rPr>
              <a:t>Feed analysis</a:t>
            </a:r>
            <a:r>
              <a:rPr b="0" lang="en" sz="1700">
                <a:latin typeface="Source Sans Pro"/>
                <a:ea typeface="Source Sans Pro"/>
                <a:cs typeface="Source Sans Pro"/>
                <a:sym typeface="Source Sans Pro"/>
              </a:rPr>
              <a:t> to the machine learning models for forecasting.</a:t>
            </a:r>
            <a:br>
              <a:rPr b="0" lang="en" sz="1700">
                <a:latin typeface="Source Sans Pro"/>
                <a:ea typeface="Source Sans Pro"/>
                <a:cs typeface="Source Sans Pro"/>
                <a:sym typeface="Source Sans Pro"/>
              </a:rPr>
            </a:br>
            <a:endParaRPr sz="1700">
              <a:latin typeface="Source Sans Pro"/>
              <a:ea typeface="Source Sans Pro"/>
              <a:cs typeface="Source Sans Pro"/>
              <a:sym typeface="Source Sans Pro"/>
            </a:endParaRPr>
          </a:p>
          <a:p>
            <a:pPr indent="-349250" lvl="0" marL="457200" rtl="0" algn="l">
              <a:lnSpc>
                <a:spcPct val="115000"/>
              </a:lnSpc>
              <a:spcBef>
                <a:spcPts val="0"/>
              </a:spcBef>
              <a:spcAft>
                <a:spcPts val="0"/>
              </a:spcAft>
              <a:buSzPts val="1900"/>
              <a:buFont typeface="Source Sans Pro"/>
              <a:buChar char="●"/>
            </a:pPr>
            <a:r>
              <a:rPr lang="en" sz="1900">
                <a:latin typeface="Source Sans Pro"/>
                <a:ea typeface="Source Sans Pro"/>
                <a:cs typeface="Source Sans Pro"/>
                <a:sym typeface="Source Sans Pro"/>
              </a:rPr>
              <a:t>In the Next Slides:</a:t>
            </a:r>
            <a:endParaRPr b="0" sz="1900">
              <a:latin typeface="Source Sans Pro"/>
              <a:ea typeface="Source Sans Pro"/>
              <a:cs typeface="Source Sans Pro"/>
              <a:sym typeface="Source Sans Pro"/>
            </a:endParaRPr>
          </a:p>
          <a:p>
            <a:pPr indent="-336550" lvl="1" marL="914400" rtl="0" algn="l">
              <a:lnSpc>
                <a:spcPct val="115000"/>
              </a:lnSpc>
              <a:spcBef>
                <a:spcPts val="0"/>
              </a:spcBef>
              <a:spcAft>
                <a:spcPts val="0"/>
              </a:spcAft>
              <a:buSzPts val="1700"/>
              <a:buFont typeface="Calibri"/>
              <a:buChar char="○"/>
            </a:pPr>
            <a:r>
              <a:rPr b="0" lang="en" sz="1700">
                <a:latin typeface="Source Sans Pro"/>
                <a:ea typeface="Source Sans Pro"/>
                <a:cs typeface="Source Sans Pro"/>
                <a:sym typeface="Source Sans Pro"/>
              </a:rPr>
              <a:t>Displayed the GIC extreme values </a:t>
            </a:r>
            <a:r>
              <a:rPr lang="en" sz="1700">
                <a:latin typeface="Source Sans Pro"/>
                <a:ea typeface="Source Sans Pro"/>
                <a:cs typeface="Source Sans Pro"/>
                <a:sym typeface="Source Sans Pro"/>
              </a:rPr>
              <a:t>by specific solar event</a:t>
            </a:r>
            <a:r>
              <a:rPr b="0" lang="en" sz="1700">
                <a:latin typeface="Source Sans Pro"/>
                <a:ea typeface="Source Sans Pro"/>
                <a:cs typeface="Source Sans Pro"/>
                <a:sym typeface="Source Sans Pro"/>
              </a:rPr>
              <a:t>, </a:t>
            </a:r>
            <a:br>
              <a:rPr b="0" lang="en" sz="1700">
                <a:latin typeface="Source Sans Pro"/>
                <a:ea typeface="Source Sans Pro"/>
                <a:cs typeface="Source Sans Pro"/>
                <a:sym typeface="Source Sans Pro"/>
              </a:rPr>
            </a:br>
            <a:r>
              <a:rPr b="0" lang="en" sz="1700">
                <a:latin typeface="Source Sans Pro"/>
                <a:ea typeface="Source Sans Pro"/>
                <a:cs typeface="Source Sans Pro"/>
                <a:sym typeface="Source Sans Pro"/>
              </a:rPr>
              <a:t>displayed using a </a:t>
            </a:r>
            <a:r>
              <a:rPr lang="en" sz="1700">
                <a:latin typeface="Source Sans Pro"/>
                <a:ea typeface="Source Sans Pro"/>
                <a:cs typeface="Source Sans Pro"/>
                <a:sym typeface="Source Sans Pro"/>
              </a:rPr>
              <a:t>colored heatmap</a:t>
            </a:r>
            <a:r>
              <a:rPr b="0" lang="en" sz="1700">
                <a:latin typeface="Source Sans Pro"/>
                <a:ea typeface="Source Sans Pro"/>
                <a:cs typeface="Source Sans Pro"/>
                <a:sym typeface="Source Sans Pro"/>
              </a:rPr>
              <a:t>.</a:t>
            </a:r>
            <a:endParaRPr b="0" sz="1700">
              <a:latin typeface="Source Sans Pro"/>
              <a:ea typeface="Source Sans Pro"/>
              <a:cs typeface="Source Sans Pro"/>
              <a:sym typeface="Source Sans Pro"/>
            </a:endParaRPr>
          </a:p>
          <a:p>
            <a:pPr indent="-336550" lvl="1" marL="914400" rtl="0" algn="l">
              <a:lnSpc>
                <a:spcPct val="115000"/>
              </a:lnSpc>
              <a:spcBef>
                <a:spcPts val="0"/>
              </a:spcBef>
              <a:spcAft>
                <a:spcPts val="0"/>
              </a:spcAft>
              <a:buSzPts val="1700"/>
              <a:buFont typeface="Calibri"/>
              <a:buChar char="○"/>
            </a:pPr>
            <a:r>
              <a:rPr b="0" lang="en" sz="1700">
                <a:latin typeface="Source Sans Pro"/>
                <a:ea typeface="Source Sans Pro"/>
                <a:cs typeface="Source Sans Pro"/>
                <a:sym typeface="Source Sans Pro"/>
              </a:rPr>
              <a:t>Presenting prototype of Generalized Extreme Value Distribution (GEV) model</a:t>
            </a:r>
            <a:endParaRPr b="0" sz="1700">
              <a:latin typeface="Source Sans Pro"/>
              <a:ea typeface="Source Sans Pro"/>
              <a:cs typeface="Source Sans Pro"/>
              <a:sym typeface="Source Sans Pro"/>
            </a:endParaRPr>
          </a:p>
        </p:txBody>
      </p:sp>
      <p:pic>
        <p:nvPicPr>
          <p:cNvPr id="102" name="Google Shape;102;p18"/>
          <p:cNvPicPr preferRelativeResize="0"/>
          <p:nvPr/>
        </p:nvPicPr>
        <p:blipFill>
          <a:blip r:embed="rId4">
            <a:alphaModFix/>
          </a:blip>
          <a:stretch>
            <a:fillRect/>
          </a:stretch>
        </p:blipFill>
        <p:spPr>
          <a:xfrm>
            <a:off x="9444224" y="139350"/>
            <a:ext cx="1947101" cy="1157125"/>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278550" y="327500"/>
            <a:ext cx="131589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chemeClr val="lt1"/>
                </a:solidFill>
              </a:rPr>
              <a:t>Average GIC extreme values from every events (2013 ~ 2022)</a:t>
            </a:r>
            <a:endParaRPr sz="2200">
              <a:solidFill>
                <a:schemeClr val="lt1"/>
              </a:solidFill>
            </a:endParaRPr>
          </a:p>
        </p:txBody>
      </p:sp>
      <p:sp>
        <p:nvSpPr>
          <p:cNvPr id="108" name="Google Shape;108;p19"/>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9" name="Google Shape;109;p19"/>
          <p:cNvSpPr/>
          <p:nvPr/>
        </p:nvSpPr>
        <p:spPr>
          <a:xfrm>
            <a:off x="98063" y="4002600"/>
            <a:ext cx="7611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0" name="Google Shape;110;p19"/>
          <p:cNvSpPr/>
          <p:nvPr/>
        </p:nvSpPr>
        <p:spPr>
          <a:xfrm>
            <a:off x="2720250" y="4002600"/>
            <a:ext cx="7611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1" name="Google Shape;111;p19"/>
          <p:cNvSpPr/>
          <p:nvPr/>
        </p:nvSpPr>
        <p:spPr>
          <a:xfrm>
            <a:off x="1687125" y="3453850"/>
            <a:ext cx="761100" cy="148500"/>
          </a:xfrm>
          <a:prstGeom prst="rect">
            <a:avLst/>
          </a:prstGeom>
          <a:solidFill>
            <a:srgbClr val="D9D9D9"/>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112" name="Google Shape;112;p19"/>
          <p:cNvPicPr preferRelativeResize="0"/>
          <p:nvPr/>
        </p:nvPicPr>
        <p:blipFill>
          <a:blip r:embed="rId3">
            <a:alphaModFix/>
          </a:blip>
          <a:stretch>
            <a:fillRect/>
          </a:stretch>
        </p:blipFill>
        <p:spPr>
          <a:xfrm>
            <a:off x="0" y="950896"/>
            <a:ext cx="9144002" cy="4164959"/>
          </a:xfrm>
          <a:prstGeom prst="rect">
            <a:avLst/>
          </a:prstGeom>
          <a:noFill/>
          <a:ln>
            <a:noFill/>
          </a:ln>
        </p:spPr>
      </p:pic>
      <p:sp>
        <p:nvSpPr>
          <p:cNvPr id="113" name="Google Shape;113;p19"/>
          <p:cNvSpPr txBox="1"/>
          <p:nvPr/>
        </p:nvSpPr>
        <p:spPr>
          <a:xfrm>
            <a:off x="278550" y="1639950"/>
            <a:ext cx="3851700" cy="18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The density of extreme GIC values is concentrated around the East Coast, particularly near Washington, D.C., and in the Michigan area.</a:t>
            </a:r>
            <a:endParaRPr sz="1800">
              <a:solidFill>
                <a:schemeClr val="lt1"/>
              </a:solidFill>
              <a:latin typeface="Source Sans Pro"/>
              <a:ea typeface="Source Sans Pro"/>
              <a:cs typeface="Source Sans Pro"/>
              <a:sym typeface="Source Sans Pro"/>
            </a:endParaRPr>
          </a:p>
        </p:txBody>
      </p:sp>
      <p:sp>
        <p:nvSpPr>
          <p:cNvPr id="114" name="Google Shape;114;p19"/>
          <p:cNvSpPr txBox="1"/>
          <p:nvPr/>
        </p:nvSpPr>
        <p:spPr>
          <a:xfrm>
            <a:off x="278550" y="3503550"/>
            <a:ext cx="6724500" cy="15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lt1"/>
                </a:solidFill>
                <a:latin typeface="Source Sans Pro"/>
                <a:ea typeface="Source Sans Pro"/>
                <a:cs typeface="Source Sans Pro"/>
                <a:sym typeface="Source Sans Pro"/>
              </a:rPr>
              <a:t>Factors:</a:t>
            </a:r>
            <a:endParaRPr sz="1800" u="sng">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Power-grid &amp; elec trans line infrastructure</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Geology (e.g. Appalachian mountain)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Earth surface impedance</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Risk estimation using </a:t>
            </a:r>
            <a:r>
              <a:rPr lang="en" sz="2000" u="sng"/>
              <a:t>Generalized Extreme Value Distribution</a:t>
            </a:r>
            <a:r>
              <a:rPr lang="en" sz="2000"/>
              <a:t> (GEV) model</a:t>
            </a:r>
            <a:endParaRPr sz="2000"/>
          </a:p>
          <a:p>
            <a:pPr indent="0" lvl="0" marL="0" rtl="0" algn="l">
              <a:spcBef>
                <a:spcPts val="0"/>
              </a:spcBef>
              <a:spcAft>
                <a:spcPts val="0"/>
              </a:spcAft>
              <a:buNone/>
            </a:pPr>
            <a:r>
              <a:t/>
            </a:r>
            <a:endParaRPr sz="1777"/>
          </a:p>
        </p:txBody>
      </p:sp>
      <p:sp>
        <p:nvSpPr>
          <p:cNvPr id="120" name="Google Shape;120;p20"/>
          <p:cNvSpPr txBox="1"/>
          <p:nvPr>
            <p:ph idx="1" type="body"/>
          </p:nvPr>
        </p:nvSpPr>
        <p:spPr>
          <a:xfrm>
            <a:off x="467550" y="1152475"/>
            <a:ext cx="12780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77">
                <a:latin typeface="Raleway"/>
                <a:ea typeface="Raleway"/>
                <a:cs typeface="Raleway"/>
                <a:sym typeface="Raleway"/>
              </a:rPr>
              <a:t>The GEV model and concept</a:t>
            </a:r>
            <a:endParaRPr b="1" sz="1777">
              <a:latin typeface="Raleway"/>
              <a:ea typeface="Raleway"/>
              <a:cs typeface="Raleway"/>
              <a:sym typeface="Raleway"/>
            </a:endParaRPr>
          </a:p>
          <a:p>
            <a:pPr indent="0" lvl="0" marL="0" rtl="0" algn="l">
              <a:lnSpc>
                <a:spcPct val="100000"/>
              </a:lnSpc>
              <a:spcBef>
                <a:spcPts val="0"/>
              </a:spcBef>
              <a:spcAft>
                <a:spcPts val="0"/>
              </a:spcAft>
              <a:buClr>
                <a:schemeClr val="dk2"/>
              </a:buClr>
              <a:buSzPts val="1100"/>
              <a:buFont typeface="Arial"/>
              <a:buNone/>
            </a:pPr>
            <a:r>
              <a:rPr b="1" lang="en" sz="1777">
                <a:latin typeface="Raleway"/>
                <a:ea typeface="Raleway"/>
                <a:cs typeface="Raleway"/>
                <a:sym typeface="Raleway"/>
              </a:rPr>
              <a:t>GEV is useful for predicting the probability of extreme events</a:t>
            </a:r>
            <a:endParaRPr b="1" sz="1777">
              <a:latin typeface="Raleway"/>
              <a:ea typeface="Raleway"/>
              <a:cs typeface="Raleway"/>
              <a:sym typeface="Raleway"/>
            </a:endParaRPr>
          </a:p>
          <a:p>
            <a:pPr indent="0" lvl="0" marL="0" rtl="0" algn="l">
              <a:spcBef>
                <a:spcPts val="0"/>
              </a:spcBef>
              <a:spcAft>
                <a:spcPts val="0"/>
              </a:spcAft>
              <a:buNone/>
            </a:pPr>
            <a:r>
              <a:rPr lang="en">
                <a:solidFill>
                  <a:srgbClr val="0000FF"/>
                </a:solidFill>
              </a:rPr>
              <a:t>Return Level zT</a:t>
            </a:r>
            <a:r>
              <a:rPr lang="en"/>
              <a:t>: This is the return value of event that happens once in every T years.                                         And we want T to be 100, which is </a:t>
            </a:r>
            <a:r>
              <a:rPr lang="en">
                <a:solidFill>
                  <a:srgbClr val="0000FF"/>
                </a:solidFill>
              </a:rPr>
              <a:t>1-100</a:t>
            </a:r>
            <a:r>
              <a:rPr lang="en"/>
              <a:t> years estimation</a:t>
            </a:r>
            <a:endParaRPr/>
          </a:p>
          <a:p>
            <a:pPr indent="0" lvl="0" marL="0" rtl="0" algn="l">
              <a:spcBef>
                <a:spcPts val="1200"/>
              </a:spcBef>
              <a:spcAft>
                <a:spcPts val="0"/>
              </a:spcAft>
              <a:buNone/>
            </a:pPr>
            <a:r>
              <a:rPr lang="en"/>
              <a:t>Threshold exceedances for input data: </a:t>
            </a:r>
            <a:endParaRPr/>
          </a:p>
          <a:p>
            <a:pPr indent="0" lvl="0" marL="0" rtl="0" algn="l">
              <a:spcBef>
                <a:spcPts val="1200"/>
              </a:spcBef>
              <a:spcAft>
                <a:spcPts val="1200"/>
              </a:spcAft>
              <a:buNone/>
            </a:pPr>
            <a:r>
              <a:rPr lang="en"/>
              <a:t>	Threshold too </a:t>
            </a:r>
            <a:r>
              <a:rPr lang="en">
                <a:solidFill>
                  <a:srgbClr val="0000FF"/>
                </a:solidFill>
              </a:rPr>
              <a:t>high</a:t>
            </a:r>
            <a:r>
              <a:rPr lang="en"/>
              <a:t> =&gt; not enough data, </a:t>
            </a:r>
            <a:r>
              <a:rPr lang="en">
                <a:solidFill>
                  <a:srgbClr val="0000FF"/>
                </a:solidFill>
              </a:rPr>
              <a:t>high uncertainty</a:t>
            </a:r>
            <a:r>
              <a:rPr lang="en"/>
              <a:t>                                                                     .         Threshold too </a:t>
            </a:r>
            <a:r>
              <a:rPr lang="en">
                <a:solidFill>
                  <a:srgbClr val="0000FF"/>
                </a:solidFill>
              </a:rPr>
              <a:t>low</a:t>
            </a:r>
            <a:r>
              <a:rPr lang="en"/>
              <a:t> =&gt; non extreme data modelled, </a:t>
            </a:r>
            <a:r>
              <a:rPr lang="en">
                <a:solidFill>
                  <a:srgbClr val="0000FF"/>
                </a:solidFill>
              </a:rPr>
              <a:t>model not suitable</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67550" y="445025"/>
            <a:ext cx="1278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constraints in GEV </a:t>
            </a:r>
            <a:endParaRPr/>
          </a:p>
        </p:txBody>
      </p:sp>
      <p:sp>
        <p:nvSpPr>
          <p:cNvPr id="126" name="Google Shape;126;p21"/>
          <p:cNvSpPr txBox="1"/>
          <p:nvPr>
            <p:ph idx="1" type="body"/>
          </p:nvPr>
        </p:nvSpPr>
        <p:spPr>
          <a:xfrm>
            <a:off x="467550" y="1152475"/>
            <a:ext cx="12780900" cy="280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Extreme values should extract from </a:t>
            </a:r>
            <a:r>
              <a:rPr lang="en" u="sng">
                <a:solidFill>
                  <a:srgbClr val="FF0000"/>
                </a:solidFill>
              </a:rPr>
              <a:t>fixed periods</a:t>
            </a:r>
            <a:r>
              <a:rPr lang="en"/>
              <a:t> (ex. From each year or each month)</a:t>
            </a:r>
            <a:endParaRPr/>
          </a:p>
          <a:p>
            <a:pPr indent="-342900" lvl="0" marL="457200" rtl="0" algn="l">
              <a:spcBef>
                <a:spcPts val="0"/>
              </a:spcBef>
              <a:spcAft>
                <a:spcPts val="0"/>
              </a:spcAft>
              <a:buSzPts val="1800"/>
              <a:buAutoNum type="arabicPeriod"/>
            </a:pPr>
            <a:r>
              <a:rPr lang="en" u="sng"/>
              <a:t>Independency</a:t>
            </a:r>
            <a:r>
              <a:rPr lang="en"/>
              <a:t>: Every data is independent from any others</a:t>
            </a:r>
            <a:endParaRPr/>
          </a:p>
          <a:p>
            <a:pPr indent="-342900" lvl="0" marL="457200" rtl="0" algn="l">
              <a:spcBef>
                <a:spcPts val="0"/>
              </a:spcBef>
              <a:spcAft>
                <a:spcPts val="0"/>
              </a:spcAft>
              <a:buSzPts val="1800"/>
              <a:buAutoNum type="arabicPeriod"/>
            </a:pPr>
            <a:r>
              <a:rPr lang="en" u="sng"/>
              <a:t>Sufficient data</a:t>
            </a:r>
            <a:r>
              <a:rPr lang="en"/>
              <a:t>: the more data, the more precise the estimation result</a:t>
            </a:r>
            <a:endParaRPr/>
          </a:p>
          <a:p>
            <a:pPr indent="-342900" lvl="0" marL="457200" rtl="0" algn="l">
              <a:spcBef>
                <a:spcPts val="0"/>
              </a:spcBef>
              <a:spcAft>
                <a:spcPts val="0"/>
              </a:spcAft>
              <a:buSzPts val="1800"/>
              <a:buAutoNum type="arabicPeriod"/>
            </a:pPr>
            <a:r>
              <a:rPr lang="en" u="sng"/>
              <a:t>Time range</a:t>
            </a:r>
            <a:r>
              <a:rPr lang="en"/>
              <a:t> should be </a:t>
            </a:r>
            <a:r>
              <a:rPr lang="en" u="sng"/>
              <a:t>long</a:t>
            </a:r>
            <a:r>
              <a:rPr lang="en"/>
              <a:t> enough ( </a:t>
            </a:r>
            <a:r>
              <a:rPr lang="en">
                <a:solidFill>
                  <a:srgbClr val="FF0000"/>
                </a:solidFill>
              </a:rPr>
              <a:t>When there are at least 20-30 years of observations</a:t>
            </a:r>
            <a:r>
              <a:rPr lang="en"/>
              <a:t>)</a:t>
            </a:r>
            <a:endParaRPr/>
          </a:p>
          <a:p>
            <a:pPr indent="-342900" lvl="0" marL="457200" rtl="0" algn="l">
              <a:spcBef>
                <a:spcPts val="0"/>
              </a:spcBef>
              <a:spcAft>
                <a:spcPts val="0"/>
              </a:spcAft>
              <a:buSzPts val="1800"/>
              <a:buAutoNum type="arabicPeriod"/>
            </a:pPr>
            <a:r>
              <a:rPr lang="en" u="sng"/>
              <a:t>Abnormal data or Outlier</a:t>
            </a:r>
            <a:r>
              <a:rPr lang="en"/>
              <a:t>: those data may compromise the model</a:t>
            </a:r>
            <a:endParaRPr/>
          </a:p>
          <a:p>
            <a:pPr indent="-342900" lvl="0" marL="457200" rtl="0" algn="l">
              <a:spcBef>
                <a:spcPts val="0"/>
              </a:spcBef>
              <a:spcAft>
                <a:spcPts val="0"/>
              </a:spcAft>
              <a:buSzPts val="1800"/>
              <a:buAutoNum type="arabicPeriod"/>
            </a:pPr>
            <a:r>
              <a:rPr lang="en" u="sng">
                <a:solidFill>
                  <a:srgbClr val="FF0000"/>
                </a:solidFill>
              </a:rPr>
              <a:t>Time gap</a:t>
            </a:r>
            <a:r>
              <a:rPr lang="en"/>
              <a:t> between each data should be </a:t>
            </a:r>
            <a:r>
              <a:rPr lang="en" u="sng"/>
              <a:t>identical</a:t>
            </a:r>
            <a:r>
              <a:rPr lang="en"/>
              <a:t> (one data from one year)</a:t>
            </a:r>
            <a:endParaRPr/>
          </a:p>
          <a:p>
            <a:pPr indent="-342900" lvl="0" marL="457200" rtl="0" algn="l">
              <a:spcBef>
                <a:spcPts val="0"/>
              </a:spcBef>
              <a:spcAft>
                <a:spcPts val="0"/>
              </a:spcAft>
              <a:buSzPts val="1800"/>
              <a:buAutoNum type="arabicPeriod"/>
            </a:pPr>
            <a:r>
              <a:rPr lang="en" u="sng"/>
              <a:t>Definition</a:t>
            </a:r>
            <a:r>
              <a:rPr lang="en"/>
              <a:t> of ‘extreme value’ should be </a:t>
            </a:r>
            <a:r>
              <a:rPr lang="en" u="sng"/>
              <a:t>clear and specific</a:t>
            </a:r>
            <a:r>
              <a:rPr lang="en"/>
              <a:t> ( When interested in obtaining estimates for extreme quantities that lie outside the range of the observed data. The variable of interest should be stochastic )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484848"/>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